
<file path=[Content_Types].xml><?xml version="1.0" encoding="utf-8"?>
<Types xmlns="http://schemas.openxmlformats.org/package/2006/content-types">
  <Default Extension="gif" ContentType="image/gif"/>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88" r:id="rId1"/>
  </p:sldMasterIdLst>
  <p:notesMasterIdLst>
    <p:notesMasterId r:id="rId61"/>
  </p:notesMasterIdLst>
  <p:handoutMasterIdLst>
    <p:handoutMasterId r:id="rId62"/>
  </p:handoutMasterIdLst>
  <p:sldIdLst>
    <p:sldId id="256" r:id="rId2"/>
    <p:sldId id="258" r:id="rId3"/>
    <p:sldId id="259" r:id="rId4"/>
    <p:sldId id="257" r:id="rId5"/>
    <p:sldId id="324" r:id="rId6"/>
    <p:sldId id="293" r:id="rId7"/>
    <p:sldId id="294" r:id="rId8"/>
    <p:sldId id="295" r:id="rId9"/>
    <p:sldId id="296" r:id="rId10"/>
    <p:sldId id="297" r:id="rId11"/>
    <p:sldId id="298" r:id="rId12"/>
    <p:sldId id="304" r:id="rId13"/>
    <p:sldId id="305" r:id="rId14"/>
    <p:sldId id="306" r:id="rId15"/>
    <p:sldId id="299" r:id="rId16"/>
    <p:sldId id="300" r:id="rId17"/>
    <p:sldId id="302" r:id="rId18"/>
    <p:sldId id="303" r:id="rId19"/>
    <p:sldId id="291" r:id="rId20"/>
    <p:sldId id="315" r:id="rId21"/>
    <p:sldId id="307" r:id="rId22"/>
    <p:sldId id="325" r:id="rId23"/>
    <p:sldId id="326" r:id="rId24"/>
    <p:sldId id="327" r:id="rId25"/>
    <p:sldId id="323" r:id="rId26"/>
    <p:sldId id="308" r:id="rId27"/>
    <p:sldId id="309" r:id="rId28"/>
    <p:sldId id="310" r:id="rId29"/>
    <p:sldId id="311" r:id="rId30"/>
    <p:sldId id="317" r:id="rId31"/>
    <p:sldId id="318" r:id="rId32"/>
    <p:sldId id="319" r:id="rId33"/>
    <p:sldId id="320" r:id="rId34"/>
    <p:sldId id="321" r:id="rId35"/>
    <p:sldId id="322" r:id="rId36"/>
    <p:sldId id="312" r:id="rId37"/>
    <p:sldId id="314" r:id="rId38"/>
    <p:sldId id="260" r:id="rId39"/>
    <p:sldId id="276" r:id="rId40"/>
    <p:sldId id="261" r:id="rId41"/>
    <p:sldId id="262" r:id="rId42"/>
    <p:sldId id="264" r:id="rId43"/>
    <p:sldId id="265" r:id="rId44"/>
    <p:sldId id="286" r:id="rId45"/>
    <p:sldId id="266" r:id="rId46"/>
    <p:sldId id="277" r:id="rId47"/>
    <p:sldId id="273" r:id="rId48"/>
    <p:sldId id="274" r:id="rId49"/>
    <p:sldId id="275" r:id="rId50"/>
    <p:sldId id="279" r:id="rId51"/>
    <p:sldId id="280" r:id="rId52"/>
    <p:sldId id="281" r:id="rId53"/>
    <p:sldId id="282" r:id="rId54"/>
    <p:sldId id="283" r:id="rId55"/>
    <p:sldId id="284" r:id="rId56"/>
    <p:sldId id="285" r:id="rId57"/>
    <p:sldId id="287" r:id="rId58"/>
    <p:sldId id="316" r:id="rId59"/>
    <p:sldId id="28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amir Khan" initials="A.K."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228" autoAdjust="0"/>
    <p:restoredTop sz="67936" autoAdjust="0"/>
  </p:normalViewPr>
  <p:slideViewPr>
    <p:cSldViewPr>
      <p:cViewPr>
        <p:scale>
          <a:sx n="61" d="100"/>
          <a:sy n="61" d="100"/>
        </p:scale>
        <p:origin x="-1728" y="-32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10-07T16:17:29.653" idx="1">
    <p:pos x="10" y="10"/>
    <p:text>tHIS HAS BEEN iNCLIDED aBOVE CONSODERS REVIEWing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7C2162-2E76-4573-A504-7F6B782D318E}" type="datetimeFigureOut">
              <a:rPr lang="en-IN" smtClean="0"/>
              <a:pPr/>
              <a:t>10/13/14</a:t>
            </a:fld>
            <a:endParaRPr lang="en-IN"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79788E-1ABC-46C2-8360-F35B2022801D}" type="slidenum">
              <a:rPr lang="en-IN" smtClean="0"/>
              <a:pPr/>
              <a:t>‹#›</a:t>
            </a:fld>
            <a:endParaRPr lang="en-IN"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2655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0BBFE-13B2-4290-B734-C48A0ABD46DF}" type="datetimeFigureOut">
              <a:rPr lang="en-US" smtClean="0"/>
              <a:pPr/>
              <a:t>10/13/14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AFC9B-DE93-41F9-92B7-17425DAB0931}" type="slidenum">
              <a:rPr lang="en-US" smtClean="0"/>
              <a:pPr/>
              <a:t>‹#›</a:t>
            </a:fld>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332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90000"/>
              </a:lnSpc>
              <a:buFontTx/>
              <a:buNone/>
            </a:pPr>
            <a:r>
              <a:rPr lang="en-US" sz="2800" dirty="0" smtClean="0">
                <a:solidFill>
                  <a:schemeClr val="bg1"/>
                </a:solidFill>
              </a:rPr>
              <a:t>A process” not “a meeting”</a:t>
            </a:r>
          </a:p>
          <a:p>
            <a:pPr eaLnBrk="1" hangingPunct="1">
              <a:lnSpc>
                <a:spcPct val="90000"/>
              </a:lnSpc>
            </a:pPr>
            <a:endParaRPr lang="en-US" sz="2800" dirty="0" smtClean="0">
              <a:solidFill>
                <a:schemeClr val="bg1"/>
              </a:solidFill>
            </a:endParaRPr>
          </a:p>
          <a:p>
            <a:pPr eaLnBrk="1" hangingPunct="1">
              <a:lnSpc>
                <a:spcPct val="90000"/>
              </a:lnSpc>
            </a:pPr>
            <a:r>
              <a:rPr lang="en-US" sz="2800" dirty="0" smtClean="0">
                <a:solidFill>
                  <a:schemeClr val="bg1"/>
                </a:solidFill>
              </a:rPr>
              <a:t>Other Definitions </a:t>
            </a:r>
          </a:p>
          <a:p>
            <a:pPr eaLnBrk="1" hangingPunct="1">
              <a:lnSpc>
                <a:spcPct val="90000"/>
              </a:lnSpc>
            </a:pPr>
            <a:endParaRPr lang="en-US" sz="2800" dirty="0" smtClean="0">
              <a:solidFill>
                <a:schemeClr val="bg1"/>
              </a:solidFill>
            </a:endParaRPr>
          </a:p>
          <a:p>
            <a:pPr lvl="1" eaLnBrk="1" hangingPunct="1">
              <a:lnSpc>
                <a:spcPct val="90000"/>
              </a:lnSpc>
              <a:buFont typeface="Arial" pitchFamily="34" charset="0"/>
              <a:buChar char="•"/>
            </a:pPr>
            <a:r>
              <a:rPr lang="en-US" sz="2400" dirty="0" smtClean="0">
                <a:solidFill>
                  <a:srgbClr val="FFFF66"/>
                </a:solidFill>
              </a:rPr>
              <a:t>Mediation is a process in which an impartial third party facilitates communication and negotiation and promotes voluntary decision making by the parties to the dispute.</a:t>
            </a:r>
          </a:p>
          <a:p>
            <a:pPr lvl="1" eaLnBrk="1" hangingPunct="1">
              <a:lnSpc>
                <a:spcPct val="90000"/>
              </a:lnSpc>
            </a:pPr>
            <a:endParaRPr lang="en-US" sz="2400" dirty="0" smtClean="0">
              <a:solidFill>
                <a:srgbClr val="FFFF66"/>
              </a:solidFill>
            </a:endParaRPr>
          </a:p>
          <a:p>
            <a:pPr lvl="1" eaLnBrk="1" hangingPunct="1">
              <a:lnSpc>
                <a:spcPct val="90000"/>
              </a:lnSpc>
              <a:buFont typeface="Arial" pitchFamily="34" charset="0"/>
              <a:buChar char="•"/>
            </a:pPr>
            <a:r>
              <a:rPr lang="en-US" sz="2400" dirty="0" smtClean="0">
                <a:solidFill>
                  <a:srgbClr val="FFFF66"/>
                </a:solidFill>
              </a:rPr>
              <a:t>Problem solving negotiation</a:t>
            </a:r>
          </a:p>
          <a:p>
            <a:pPr lvl="1" eaLnBrk="1" hangingPunct="1">
              <a:lnSpc>
                <a:spcPct val="90000"/>
              </a:lnSpc>
            </a:pPr>
            <a:endParaRPr lang="en-US" sz="2400" dirty="0" smtClean="0">
              <a:solidFill>
                <a:srgbClr val="FFFF66"/>
              </a:solidFill>
            </a:endParaRPr>
          </a:p>
          <a:p>
            <a:pPr lvl="1" eaLnBrk="1" hangingPunct="1">
              <a:lnSpc>
                <a:spcPct val="90000"/>
              </a:lnSpc>
              <a:buFont typeface="Arial" pitchFamily="34" charset="0"/>
              <a:buChar char="•"/>
            </a:pPr>
            <a:r>
              <a:rPr lang="en-US" sz="2400" dirty="0" smtClean="0">
                <a:solidFill>
                  <a:srgbClr val="FFFF66"/>
                </a:solidFill>
              </a:rPr>
              <a:t>Facilitated legal negotiation</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ADR services, under the control, guidance and supervision of the court would have more authenticity and smooth acceptance. It would ensure the feeling that mediation is complementary and not competitive with the court system. The system will get a positive and willing support from the judges who will accept mediators as an integral part of the system. If reference to mediation is made by the judge to the court annexed mediation services, the mediation process will become more expeditious and harmonized. It will also facilitate the movement of the case between the court and the mediator faster and purposeful. Again, it will facilitate reference of some issues to mediation leaving others for trial in appropriate cases. Court annexed mediation will give a feeling that court‘s own interest in reducing its caseload to manageable level is furthered by mediation and therefore reference to mediation will be a willing reference. Court annexed mediation will thus provide an additional tool by the same system providing continuity to the process, and above all, the court will remain a central institution for the system. This will also establish a public-private partnership between the court and the community. A popular feeling that the court works hand-in-hand with mediation</a:t>
            </a:r>
          </a:p>
          <a:p>
            <a:r>
              <a:rPr lang="en-US" sz="1200" kern="1200" baseline="0" dirty="0" smtClean="0">
                <a:solidFill>
                  <a:schemeClr val="tx1"/>
                </a:solidFill>
                <a:latin typeface="+mn-lt"/>
                <a:ea typeface="+mn-ea"/>
                <a:cs typeface="+mn-cs"/>
              </a:rPr>
              <a:t>facility will produce satisfactory and faster settlements.</a:t>
            </a:r>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Building Capacity: Next Steps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Naturally, the foregoing sketch of issues is far from exhaustive. A number of implementation questions will be raised and addressed: </a:t>
            </a:r>
            <a:r>
              <a:rPr lang="en-US" sz="1200" b="1" kern="1200" baseline="0" dirty="0" smtClean="0">
                <a:solidFill>
                  <a:schemeClr val="tx1"/>
                </a:solidFill>
                <a:latin typeface="+mn-lt"/>
                <a:ea typeface="+mn-ea"/>
                <a:cs typeface="+mn-cs"/>
              </a:rPr>
              <a:t>how to make mediation economically desirable, how to cultivate a larger number of mediators available to the courts, how to promote and improve educational exposure and training methodologies throughout the country, including those under the direction of the High Courts.</a:t>
            </a:r>
            <a:r>
              <a:rPr lang="en-US" sz="1200" b="1" kern="1200" baseline="3000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These capacity-building issues also demand attention and intellectual investment. </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Finite answers to these questions would be premature. Thus, it may be useful, however, to highlight a list of questions and make some preliminary observations. These questions include: AS ABOVE</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6AFC9B-DE93-41F9-92B7-17425DAB0931}"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First, the early economics of mediation may be critical to its long-term growth. Developing a pro bono commitment of neutrals (at least outside of high stakes commercial disputes, where parties are already paying for mediation services) may be necessary. If addressed with costs in addition to court fees, litigants will be reluctant to enter mediations.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Furthermore, ensuring Section 89 or Order X proceedings take place before the framing of issues can take advantage of any applicable court fee reduction rules. Working with lawyers on how to structure fee arrangements for cases that settle (e.g., splitting in half the expected total fees from full blown trial and appeal before they have completed even close to half the work, thus sharing the savings with clients) will be equally necessary.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Second, the potential pool of mediators should be as large as possible so as not to foreclose the application of invaluable human resources, even from unexpected subsets of professionals. In addition to judges (as specialists within court), retired judges, lawyers (both junior and senior), and academic experts in ADR in collaboration with law students in legal services clinics, non-lawyers (including doctors, accountants, engineers, family psychologists) should be considered as well.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Third, coordination of the mediation process with the trial system will need to be developed further. In particular, the specific trigger for mediation will need to be chosen. Court-annexed mediation through Section 89 or Order X requires a case management event to give life to the rule. The chief judges of courts will have to designate the official responsible for triggering the process (whether a judicial officer, registrar, or special administrator), and case event tracking mechanisms must ensure continuing oversight of the annexed ADR process to ensure unsettled cases return to the trial track without undue delay (e.g., within two months) or are dismissed upon full settlement. Ways in which to capture the benefits of “unsuccessful” mediation by allowing the parties to narrow the issues clarified by the mediation can also be explored.</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Whether the choice of ADR technique is obligatory or voluntary, the specific timing of that choice, and the cases subjected to the process (old or new, family or commercial) are additional questions to be resolved.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Fourth, the selection of specific attributes (the negotiating techniques, the communication skills, the structure and sequence) of Indian mediation will be tested against the context of a wide range of legal disputes. Whether these processes will be primarily evaluative or facilitative, employ private caucusing or a community model, ensure confidentiality or embrace publicity (in cases of public interest) will require special attention to the specific nature of the controversies to which mediation will be applied. Here it is important to avoid dogmatic perspectives about foreign models (whether wholly positive or negative), to resist the view of any specific configuration as necessary to the essentials of mediation, and to stress the value experimentation and pragmatism as a way to maximize the values of the great array of techniques offered by mediation practices.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Fifth, ways to achieve oversight (without excessively regulating and thus stiffening mediation) will be equally important. Evaluating mediators through surveys of litigants and lawyers, continual review of panels and periodic retraining will be critical to the integrity of the system. Additionally, the determination of ethical norms (self-determination, impartiality, disclosure of conflicts of interest, competence, confidentiality, and overall quality of service) and disciplinary systems (ethics hotlines, calibrated sanctions) to enforce them are a few of the available tools of effective oversight.</a:t>
            </a:r>
            <a:endParaRPr lang="en-US" sz="1200" kern="1200" baseline="300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the courts will seek ways in which to build human resources and administrative capacity for mediation as a complementary institution. Strategies include building court units (with internal staff or external panels of trained neutrals) to perform mediation services or act merely as clearing houses. Legal educators are also exploring ways to enhance a growing set of graduate diploma courses, experiential mediation education, and training methodologies, in particular for young lawyers. Here, as demonstrated by this national conference, there is much opportunity for exchange and collaboration in pursuit of common goals. </a:t>
            </a:r>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MCPC has been taking the lead in evolving policy matters relating. </a:t>
            </a:r>
          </a:p>
          <a:p>
            <a:endParaRPr lang="en-US" dirty="0" smtClean="0"/>
          </a:p>
          <a:p>
            <a:r>
              <a:rPr lang="en-US" dirty="0" smtClean="0"/>
              <a:t>Efforts are also made to institutionalize MCPC’s functions and to convert it as the apex body of all the training programs in the country to the mediation. </a:t>
            </a:r>
          </a:p>
        </p:txBody>
      </p:sp>
      <p:sp>
        <p:nvSpPr>
          <p:cNvPr id="4" name="Slide Number Placeholder 3"/>
          <p:cNvSpPr>
            <a:spLocks noGrp="1"/>
          </p:cNvSpPr>
          <p:nvPr>
            <p:ph type="sldNum" sz="quarter" idx="10"/>
          </p:nvPr>
        </p:nvSpPr>
        <p:spPr/>
        <p:txBody>
          <a:bodyPr/>
          <a:lstStyle/>
          <a:p>
            <a:fld id="{8C6AFC9B-DE93-41F9-92B7-17425DAB0931}"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	The parties have CONTROL over the mediation in terms of 1) its </a:t>
            </a:r>
            <a:r>
              <a:rPr lang="en-US" i="1" dirty="0" smtClean="0"/>
              <a:t>scope</a:t>
            </a:r>
            <a:r>
              <a:rPr lang="en-US" dirty="0" smtClean="0"/>
              <a:t> (i.e., the terms of reference or issues can be limited or expanded during the course of the proceedings) and 2) its </a:t>
            </a:r>
            <a:r>
              <a:rPr lang="en-US" i="1" dirty="0" smtClean="0"/>
              <a:t>outcome</a:t>
            </a:r>
            <a:r>
              <a:rPr lang="en-US" dirty="0" smtClean="0"/>
              <a:t> ( i.e., the right to decide whether to settle or not and the terms of settlement.)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	Mediation is PARTICIPATIVE. Parties get an opportunity to present their case in their own words and to directly participate in the negotiation.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1.2.	The process is VOLUNTARY and any party can opt out of it at any stage if he feels that it is not helping him. The self-determining nature of mediation ensures compliance with the settlement reached.</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1.3.	The procedure is SPEEDY, EFFICIENT and ECONOMICAL.</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1.4.	The procedure is SIMPLE and FLEXIBLE. It can be modified to suit the demands of each case. Flexible scheduling allows parties to carry on with their day-to-day activities.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1.5.	The process is conducted in an INFORMAL, CORDIAL and CONDUCIVE environment.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1.6.	 Mediation is a FAIR PROCESS. The mediator is impartial, neutral and independent. The mediator ensures that pre-existing unequal relationships, if any, between the parties, do not affect the negotiation.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1.7.	The process is CONFIDENTIAL.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1.8	The process facilitates better and effective COMMUNICATION between the parties which is crucial for a creative and meaningful negotiation.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1.9.	Mediation helps to maintain/ improve/ restore relationships between the parties.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1.10. Mediation always takes into account the LONG TERM AND UNDERLYING INTERESTS OF THE PARTIES at each stage of the dispute resolution process - in examining alternatives, in generating and evaluating options and finally, in settling the dispute with focus on the present and the future and not on the past. This provides an opportunity to the parties to comprehensively resolve all their differences.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1.11. In mediation the focus is on resolving the dispute in a MUTUALLY BENEFICIAL SETTLEMENT.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1.12. A mediation settlement often leads to the SETTLING OF RELATED/CONNECTED CASES between the parties.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1.13. Mediation allows CREATIVITY in dispute resolution. Parties can accept creative and non conventional remedies which satisfy their underlying and long term interests, even ignoring their legal entitlements or liabilities.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1.14. When the parties themselves sign the terms of settlement, satisfying their underlying needs and interests, there will be compliance.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1.15. Mediation PROMOTES FINALITY. The disputes are put to rest fully and finally, as there is no scope for any appeal or revision and further litigation.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1.16. REFUND OF COURT FEES is permitted as per rules in the case of settlement in a court referred mediation.</a:t>
            </a:r>
          </a:p>
          <a:p>
            <a:pPr eaLnBrk="1" fontAlgn="auto" hangingPunct="1">
              <a:spcBef>
                <a:spcPts val="0"/>
              </a:spcBef>
              <a:spcAft>
                <a:spcPts val="0"/>
              </a:spcAft>
              <a:defRPr/>
            </a:pPr>
            <a:endParaRPr lang="en-US" dirty="0"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D542AB-FA2E-4494-99D4-A5C33EAA8336}" type="slidenum">
              <a:rPr lang="en-US" smtClean="0">
                <a:cs typeface="Arial" pitchFamily="34" charset="0"/>
              </a:rPr>
              <a:pPr/>
              <a:t>17</a:t>
            </a:fld>
            <a:endParaRPr lang="en-US" dirty="0"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defRPr/>
            </a:pPr>
            <a:r>
              <a:rPr lang="en-US" sz="1200" dirty="0" smtClean="0"/>
              <a:t>Mediation is a voluntary, party-centered and structured negotiation process where a neutral third party assists the parties in amicably resolving their dispute by using specialized communication and negotiation techniques. </a:t>
            </a:r>
          </a:p>
          <a:p>
            <a:pPr eaLnBrk="1" hangingPunct="1">
              <a:defRPr/>
            </a:pPr>
            <a:endParaRPr lang="en-US" sz="1200" dirty="0" smtClean="0"/>
          </a:p>
          <a:p>
            <a:pPr eaLnBrk="1" hangingPunct="1">
              <a:defRPr/>
            </a:pPr>
            <a:r>
              <a:rPr lang="en-US" sz="1200" dirty="0" smtClean="0"/>
              <a:t>Mediation is a party-centered negotiation process. The parties, and not the neutral mediator are the focal point of the mediation process. </a:t>
            </a:r>
          </a:p>
          <a:p>
            <a:pPr eaLnBrk="1" hangingPunct="1">
              <a:defRPr/>
            </a:pPr>
            <a:r>
              <a:rPr lang="en-US" sz="1200" dirty="0" smtClean="0"/>
              <a:t>Though the mediation process is informal, which means that it is not governed by the rules of evidence and formal rules of procedure it is not an extemporaneous or casual process . </a:t>
            </a:r>
          </a:p>
          <a:p>
            <a:pPr eaLnBrk="1" hangingPunct="1">
              <a:defRPr/>
            </a:pPr>
            <a:endParaRPr lang="en-US" sz="1200" dirty="0" smtClean="0"/>
          </a:p>
          <a:p>
            <a:r>
              <a:rPr lang="en-US" sz="1200" kern="1200" baseline="0" dirty="0" smtClean="0">
                <a:solidFill>
                  <a:schemeClr val="tx1"/>
                </a:solidFill>
                <a:latin typeface="+mn-lt"/>
                <a:ea typeface="+mn-ea"/>
                <a:cs typeface="+mn-cs"/>
              </a:rPr>
              <a:t>Though the mediation process is informal, which means that it is not governed by the rules of</a:t>
            </a:r>
          </a:p>
          <a:p>
            <a:r>
              <a:rPr lang="en-US" sz="1200" kern="1200" baseline="0" dirty="0" smtClean="0">
                <a:solidFill>
                  <a:schemeClr val="tx1"/>
                </a:solidFill>
                <a:latin typeface="+mn-lt"/>
                <a:ea typeface="+mn-ea"/>
                <a:cs typeface="+mn-cs"/>
              </a:rPr>
              <a:t>evidence and formal rules of procedure it is not an extemporaneous or casual process .</a:t>
            </a:r>
            <a:endParaRPr lang="en-US" sz="1200" dirty="0" smtClean="0"/>
          </a:p>
          <a:p>
            <a:pPr eaLnBrk="1" hangingPunct="1">
              <a:defRPr/>
            </a:pPr>
            <a:endParaRPr lang="en-US" sz="1200" dirty="0" smtClean="0"/>
          </a:p>
          <a:p>
            <a:pPr eaLnBrk="1" hangingPunct="1">
              <a:defRPr/>
            </a:pPr>
            <a:r>
              <a:rPr lang="en-US" sz="1200" dirty="0" smtClean="0"/>
              <a:t>Mediation in essence is an assisted negotiation process. Mediation addresses both the  Mediation provides an efficient, effective, speedy, convenient and less expensive process to resolve a dispute with dignity, mutual respect and civility. factual/ legal issues and the underlying causes of a dispute. </a:t>
            </a:r>
          </a:p>
          <a:p>
            <a:pPr eaLnBrk="1" hangingPunct="1">
              <a:defRPr/>
            </a:pPr>
            <a:endParaRPr lang="en-US" sz="1200" dirty="0" smtClean="0"/>
          </a:p>
          <a:p>
            <a:pPr eaLnBrk="1" hangingPunct="1">
              <a:defRPr/>
            </a:pPr>
            <a:r>
              <a:rPr lang="en-US" sz="1200" dirty="0" smtClean="0"/>
              <a:t>Mediation is conducted by a neutral third party- the mediator. The mediator remains impartial, independent, detached and objective throughout the mediation process. </a:t>
            </a:r>
          </a:p>
          <a:p>
            <a:pPr eaLnBrk="1" hangingPunct="1">
              <a:defRPr/>
            </a:pPr>
            <a:endParaRPr lang="en-US" sz="1200" dirty="0" smtClean="0"/>
          </a:p>
          <a:p>
            <a:pPr eaLnBrk="1" hangingPunct="1">
              <a:defRPr/>
            </a:pPr>
            <a:r>
              <a:rPr lang="en-US" sz="1200" dirty="0" smtClean="0"/>
              <a:t>In Mediation the mediator works together with parties to facilitate the dispute resolution process and does not adjudicate a dispute by imposing a decision upon the parties.</a:t>
            </a:r>
          </a:p>
          <a:p>
            <a:pPr eaLnBrk="1" hangingPunct="1">
              <a:defRPr/>
            </a:pPr>
            <a:endParaRPr lang="en-US" sz="1200" dirty="0" smtClean="0"/>
          </a:p>
          <a:p>
            <a:pPr eaLnBrk="1" hangingPunct="1">
              <a:defRPr/>
            </a:pPr>
            <a:r>
              <a:rPr lang="en-US" sz="1200" dirty="0" smtClean="0"/>
              <a:t>The mediator employs certain specialized communication skills and negotiation techniques to facilitate a productive interaction between the parties so that they are able to overcome negotiation impasses and find mutually acceptable solutions.</a:t>
            </a:r>
          </a:p>
          <a:p>
            <a:pPr eaLnBrk="1" hangingPunct="1">
              <a:defRPr/>
            </a:pPr>
            <a:endParaRPr lang="en-US" sz="1200" dirty="0" smtClean="0"/>
          </a:p>
          <a:p>
            <a:pPr eaLnBrk="1" hangingPunct="1">
              <a:defRPr/>
            </a:pPr>
            <a:r>
              <a:rPr lang="en-US" sz="1200" dirty="0" smtClean="0"/>
              <a:t>Mediation is a private process, which is not open to the public. Mediation is also confidential in nature, which means that statements made during mediation cannot be disclosed in civil proceedings or elsewhere without the written consent of all parties. </a:t>
            </a:r>
          </a:p>
          <a:p>
            <a:pPr eaLnBrk="1" hangingPunct="1">
              <a:defRPr/>
            </a:pPr>
            <a:endParaRPr lang="en-US" sz="1200" dirty="0" smtClean="0"/>
          </a:p>
          <a:p>
            <a:pPr eaLnBrk="1" hangingPunct="1">
              <a:defRPr/>
            </a:pPr>
            <a:r>
              <a:rPr lang="en-US" sz="1200" dirty="0" smtClean="0"/>
              <a:t>Any settlement reached in a case that is referred for mediation during the course of litigation is required to be reduced to writing, signed by the concerned parties and filed in Court for the passing of an appropriate order.</a:t>
            </a:r>
          </a:p>
          <a:p>
            <a:pPr eaLnBrk="1" hangingPunct="1">
              <a:defRPr/>
            </a:pPr>
            <a:endParaRPr lang="en-US" sz="1200" dirty="0" smtClean="0"/>
          </a:p>
          <a:p>
            <a:pPr eaLnBrk="1" hangingPunct="1">
              <a:defRPr/>
            </a:pPr>
            <a:r>
              <a:rPr lang="en-US" sz="1200" dirty="0" smtClean="0"/>
              <a:t>In the event of failure to settle the dispute, the report of the mediator does not mention the reason for the failure. The report will only say "not settled".</a:t>
            </a:r>
          </a:p>
          <a:p>
            <a:pPr eaLnBrk="1" hangingPunct="1">
              <a:defRPr/>
            </a:pPr>
            <a:endParaRPr lang="en-US" sz="1200" dirty="0" smtClean="0"/>
          </a:p>
          <a:p>
            <a:pPr eaLnBrk="1" hangingPunct="1">
              <a:defRPr/>
            </a:pPr>
            <a:r>
              <a:rPr lang="en-US" sz="1200" dirty="0" smtClean="0"/>
              <a:t>The mediator cannot be called upon to testify in any proceeding or to disclose to the court as to what transpired during the mediation.</a:t>
            </a:r>
          </a:p>
          <a:p>
            <a:pPr eaLnBrk="1" hangingPunct="1">
              <a:defRPr/>
            </a:pPr>
            <a:r>
              <a:rPr lang="en-US" sz="1200" dirty="0" smtClean="0"/>
              <a:t>Parties to the mediation proceedings are free to agree for an amicable settlement, even ignoring their legal entitlement or liabilities.</a:t>
            </a:r>
          </a:p>
          <a:p>
            <a:pPr eaLnBrk="1" hangingPunct="1">
              <a:defRPr/>
            </a:pPr>
            <a:endParaRPr lang="en-US" sz="1200" dirty="0" smtClean="0"/>
          </a:p>
          <a:p>
            <a:pPr eaLnBrk="1" hangingPunct="1">
              <a:defRPr/>
            </a:pPr>
            <a:r>
              <a:rPr lang="en-US" sz="1200" dirty="0" smtClean="0"/>
              <a:t>Mediation in a particular case, need not be confined to the dispute referred, but can go beyond and proceed to resolve all other connected or related disputes also.</a:t>
            </a:r>
          </a:p>
          <a:p>
            <a:pPr eaLnBrk="1" hangingPunct="1">
              <a:defRPr/>
            </a:pPr>
            <a:endParaRPr lang="en-US" sz="1200" dirty="0" smtClean="0"/>
          </a:p>
          <a:p>
            <a:r>
              <a:rPr lang="en-US" sz="1200" kern="1200" baseline="0" dirty="0" smtClean="0">
                <a:solidFill>
                  <a:schemeClr val="tx1"/>
                </a:solidFill>
                <a:latin typeface="+mn-lt"/>
                <a:ea typeface="+mn-ea"/>
                <a:cs typeface="+mn-cs"/>
              </a:rPr>
              <a:t>In the event of failure to settle the dispute, the report of the mediator does not mention the</a:t>
            </a:r>
          </a:p>
          <a:p>
            <a:r>
              <a:rPr lang="en-US" sz="1200" kern="1200" baseline="0" dirty="0" smtClean="0">
                <a:solidFill>
                  <a:schemeClr val="tx1"/>
                </a:solidFill>
                <a:latin typeface="+mn-lt"/>
                <a:ea typeface="+mn-ea"/>
                <a:cs typeface="+mn-cs"/>
              </a:rPr>
              <a:t>reason for the failure. The report will only say "not settled".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mediator cannot be called upon to testify in any proceeding or to disclose to the court as</a:t>
            </a:r>
          </a:p>
          <a:p>
            <a:r>
              <a:rPr lang="en-US" sz="1200" kern="1200" baseline="0" dirty="0" smtClean="0">
                <a:solidFill>
                  <a:schemeClr val="tx1"/>
                </a:solidFill>
                <a:latin typeface="+mn-lt"/>
                <a:ea typeface="+mn-ea"/>
                <a:cs typeface="+mn-cs"/>
              </a:rPr>
              <a:t>to what transpired during the mediation.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Parties to the mediation proceedings are free to agree for an amicable settlement, even ignoring</a:t>
            </a:r>
          </a:p>
          <a:p>
            <a:r>
              <a:rPr lang="en-US" sz="1200" kern="1200" baseline="0" dirty="0" smtClean="0">
                <a:solidFill>
                  <a:schemeClr val="tx1"/>
                </a:solidFill>
                <a:latin typeface="+mn-lt"/>
                <a:ea typeface="+mn-ea"/>
                <a:cs typeface="+mn-cs"/>
              </a:rPr>
              <a:t>their legal entitlement or liabilities.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Mediation in a particular case, need not be confined to the dispute referred, but can go beyond</a:t>
            </a:r>
          </a:p>
          <a:p>
            <a:r>
              <a:rPr lang="en-US" sz="1200" kern="1200" baseline="0" dirty="0" smtClean="0">
                <a:solidFill>
                  <a:schemeClr val="tx1"/>
                </a:solidFill>
                <a:latin typeface="+mn-lt"/>
                <a:ea typeface="+mn-ea"/>
                <a:cs typeface="+mn-cs"/>
              </a:rPr>
              <a:t>and proceed to resolve all other connected or related disputes also.</a:t>
            </a:r>
            <a:endParaRPr lang="en-US" sz="1200" dirty="0" smtClean="0"/>
          </a:p>
          <a:p>
            <a:pPr eaLnBrk="1" hangingPunct="1">
              <a:defRPr/>
            </a:pPr>
            <a:endParaRPr lang="en-US" sz="1200" dirty="0" smtClean="0"/>
          </a:p>
          <a:p>
            <a:pPr eaLnBrk="1" hangingPunct="1">
              <a:defRPr/>
            </a:pPr>
            <a:endParaRPr lang="en-US" sz="1200" dirty="0" smtClean="0"/>
          </a:p>
          <a:p>
            <a:pPr eaLnBrk="1" hangingPunct="1">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37EB7A5-F3B8-4EB6-9978-EDC14587C7CB}" type="slidenum">
              <a:rPr lang="en-GB"/>
              <a:pPr/>
              <a:t>19</a:t>
            </a:fld>
            <a:endParaRPr lang="en-GB"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Cambria" panose="020405030504060302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37EB7A5-F3B8-4EB6-9978-EDC14587C7CB}" type="slidenum">
              <a:rPr lang="en-GB"/>
              <a:pPr/>
              <a:t>20</a:t>
            </a:fld>
            <a:endParaRPr lang="en-GB"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latin typeface="Cambria" panose="020405030504060302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prospected</a:t>
            </a:r>
            <a:r>
              <a:rPr lang="en-US" baseline="0" dirty="0" smtClean="0"/>
              <a:t> time-stage showing the progress of mediation in terms of reference. If the number of cases referred to mediation are higher each year then naturally the resolution of the said cases will also be higher than the preceding year.</a:t>
            </a:r>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Mulla's Hindu Law, ancient India began its search for laws since Vedic times</a:t>
            </a:r>
          </a:p>
          <a:p>
            <a:r>
              <a:rPr lang="en-US" sz="1200" kern="1200" baseline="0" dirty="0" smtClean="0">
                <a:solidFill>
                  <a:schemeClr val="tx1"/>
                </a:solidFill>
                <a:latin typeface="+mn-lt"/>
                <a:ea typeface="+mn-ea"/>
                <a:cs typeface="+mn-cs"/>
              </a:rPr>
              <a:t>approximately 4000 to 1000 years B.C. and it is possible that some of the Vedic hymns were composed</a:t>
            </a:r>
          </a:p>
          <a:p>
            <a:r>
              <a:rPr lang="en-US" sz="1200" kern="1200" baseline="0" dirty="0" smtClean="0">
                <a:solidFill>
                  <a:schemeClr val="tx1"/>
                </a:solidFill>
                <a:latin typeface="+mn-lt"/>
                <a:ea typeface="+mn-ea"/>
                <a:cs typeface="+mn-cs"/>
              </a:rPr>
              <a:t>at a period earlier than 4000 B.C. The early Aryans were very vigorous and unsophisticated people</a:t>
            </a:r>
          </a:p>
          <a:p>
            <a:r>
              <a:rPr lang="en-US" sz="1200" kern="1200" baseline="0" dirty="0" smtClean="0">
                <a:solidFill>
                  <a:schemeClr val="tx1"/>
                </a:solidFill>
                <a:latin typeface="+mn-lt"/>
                <a:ea typeface="+mn-ea"/>
                <a:cs typeface="+mn-cs"/>
              </a:rPr>
              <a:t>full of joy for life and had behind them ages of civilized existence and thought. </a:t>
            </a:r>
            <a:r>
              <a:rPr lang="en-US" sz="1200" b="1" kern="1200" baseline="0" dirty="0" smtClean="0">
                <a:solidFill>
                  <a:schemeClr val="tx1"/>
                </a:solidFill>
                <a:latin typeface="+mn-lt"/>
                <a:ea typeface="+mn-ea"/>
                <a:cs typeface="+mn-cs"/>
              </a:rPr>
              <a:t>THEY PRIMARILY</a:t>
            </a:r>
          </a:p>
          <a:p>
            <a:r>
              <a:rPr lang="en-US" sz="1200" b="1" kern="1200" baseline="0" dirty="0" smtClean="0">
                <a:solidFill>
                  <a:schemeClr val="tx1"/>
                </a:solidFill>
                <a:latin typeface="+mn-lt"/>
                <a:ea typeface="+mn-ea"/>
                <a:cs typeface="+mn-cs"/>
              </a:rPr>
              <a:t>INVOKED THE UNWRITTEN LAW OF DIVINE WISDOM, REASON AND PRUDENCE, WHICH ACCORDING TO THEM GOVERNED</a:t>
            </a:r>
          </a:p>
          <a:p>
            <a:r>
              <a:rPr lang="en-US" sz="1200" b="1" kern="1200" baseline="0" dirty="0" smtClean="0">
                <a:solidFill>
                  <a:schemeClr val="tx1"/>
                </a:solidFill>
                <a:latin typeface="+mn-lt"/>
                <a:ea typeface="+mn-ea"/>
                <a:cs typeface="+mn-cs"/>
              </a:rPr>
              <a:t>HEAVEN AND EARTH. </a:t>
            </a:r>
            <a:r>
              <a:rPr lang="en-US" sz="1200" kern="1200" baseline="0" dirty="0" smtClean="0">
                <a:solidFill>
                  <a:schemeClr val="tx1"/>
                </a:solidFill>
                <a:latin typeface="+mn-lt"/>
                <a:ea typeface="+mn-ea"/>
                <a:cs typeface="+mn-cs"/>
              </a:rPr>
              <a:t>This was one of the first originating philosophies of mediation - </a:t>
            </a:r>
            <a:r>
              <a:rPr lang="en-US" sz="1200" b="1" kern="1200" baseline="0" dirty="0" smtClean="0">
                <a:solidFill>
                  <a:schemeClr val="tx1"/>
                </a:solidFill>
                <a:latin typeface="+mn-lt"/>
                <a:ea typeface="+mn-ea"/>
                <a:cs typeface="+mn-cs"/>
              </a:rPr>
              <a:t>Wisdom, Reason</a:t>
            </a:r>
          </a:p>
          <a:p>
            <a:r>
              <a:rPr lang="en-US" sz="1200" b="1" kern="1200" baseline="0" dirty="0" smtClean="0">
                <a:solidFill>
                  <a:schemeClr val="tx1"/>
                </a:solidFill>
                <a:latin typeface="+mn-lt"/>
                <a:ea typeface="+mn-ea"/>
                <a:cs typeface="+mn-cs"/>
              </a:rPr>
              <a:t>and Prudence, which originating philosophy is even now practiced in western countries.</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Buddha said, "Meditation brings wisdom; lack of mediation leaves ignorance.</a:t>
            </a:r>
          </a:p>
          <a:p>
            <a:r>
              <a:rPr lang="en-US" sz="1200" kern="1200" baseline="0" dirty="0" smtClean="0">
                <a:solidFill>
                  <a:schemeClr val="tx1"/>
                </a:solidFill>
                <a:latin typeface="+mn-lt"/>
                <a:ea typeface="+mn-ea"/>
                <a:cs typeface="+mn-cs"/>
              </a:rPr>
              <a:t>Know well what leads you forward and what holds you back; choose that which leads to wisdom".</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Ancient Indian Jurist Patanjali said, "Progress comes swiftly in</a:t>
            </a:r>
          </a:p>
          <a:p>
            <a:r>
              <a:rPr lang="en-US" sz="1200" kern="1200" baseline="0" dirty="0" smtClean="0">
                <a:solidFill>
                  <a:schemeClr val="tx1"/>
                </a:solidFill>
                <a:latin typeface="+mn-lt"/>
                <a:ea typeface="+mn-ea"/>
                <a:cs typeface="+mn-cs"/>
              </a:rPr>
              <a:t>mediation for those who try hardest, instead of deciding who was right and who was wrong".</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Emperor Akbar depended upon his mediator minister Birbal.</a:t>
            </a:r>
            <a:endParaRPr lang="en-US" b="1"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bare look at the above data reveals that the average time consumed in settlement of cases ranges between a minimum of 63 minutes, that is, just three minutes more than an hour and a maximum of 113 minutes, that is, seven minutes before two hours, - thus, final amicable settlements through mediation are reached on an average in a maximum of two hours. A comparison of this settlement rate and average time consumed in the process of mediation with the time consumed through a Court trial depicts the miracle of mediation. The success rate at each stage of referral indicates that any stage of a Litigation (except of course before completion of pleadings) is appropriate for referral of cases for mediation. </a:t>
            </a:r>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Mediation is a dynamic process in which the mediator assists the parties to negotiate a settlement for resolving their dispute. In doing so, the mediator uses the four functional stages of mediation, namely, (i) Introduction and Opening Statement (ii) Joint Session (iii) Separate Session and (iv) Closing. These functional stages are used in an informal and flexible manner so that the mediation process gains momentum, following a specific and predictable course as illustrated below.</a:t>
            </a:r>
          </a:p>
          <a:p>
            <a:pPr eaLnBrk="1" hangingPunct="1">
              <a:spcBef>
                <a:spcPct val="0"/>
              </a:spcBef>
            </a:pPr>
            <a:endParaRPr lang="en-US" dirty="0"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353A4-21BF-4CAA-A8E4-1C4EED18CEA5}" type="slidenum">
              <a:rPr lang="en-US" smtClean="0">
                <a:cs typeface="Arial" pitchFamily="34" charset="0"/>
              </a:rPr>
              <a:pPr/>
              <a:t>36</a:t>
            </a:fld>
            <a:endParaRPr lang="en-US" dirty="0"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GOING BEYOND MERE PROBLEM-SOLVING</a:t>
            </a:r>
          </a:p>
          <a:p>
            <a:pPr eaLnBrk="1" hangingPunct="1">
              <a:spcBef>
                <a:spcPct val="0"/>
              </a:spcBef>
            </a:pPr>
            <a:r>
              <a:rPr lang="en-US" dirty="0" smtClean="0"/>
              <a:t> </a:t>
            </a:r>
          </a:p>
          <a:p>
            <a:pPr eaLnBrk="1" hangingPunct="1">
              <a:spcBef>
                <a:spcPct val="0"/>
              </a:spcBef>
            </a:pPr>
            <a:r>
              <a:rPr lang="en-US" dirty="0" smtClean="0"/>
              <a:t> </a:t>
            </a:r>
          </a:p>
          <a:p>
            <a:pPr eaLnBrk="1" hangingPunct="1">
              <a:spcBef>
                <a:spcPct val="0"/>
              </a:spcBef>
            </a:pPr>
            <a:r>
              <a:rPr lang="en-US" dirty="0" smtClean="0"/>
              <a:t>If the parties are able to address each side of the conflict triangle, easing their emotional state, changing their ways of interacting and addressing the problems which threatened their core interests, then the conflict is not merely resolved, but mindsets and hearts change. It is in this sense that mediation at its best goes beyond mere problem-solving or managing a conflict.</a:t>
            </a:r>
          </a:p>
          <a:p>
            <a:pPr eaLnBrk="1" hangingPunct="1">
              <a:spcBef>
                <a:spcPct val="0"/>
              </a:spcBef>
            </a:pPr>
            <a:r>
              <a:rPr lang="en-US" dirty="0" smtClean="0"/>
              <a:t> </a:t>
            </a:r>
          </a:p>
          <a:p>
            <a:pPr eaLnBrk="1" hangingPunct="1">
              <a:spcBef>
                <a:spcPct val="0"/>
              </a:spcBef>
            </a:pPr>
            <a:r>
              <a:rPr lang="en-US" dirty="0" smtClean="0"/>
              <a:t> </a:t>
            </a:r>
          </a:p>
          <a:p>
            <a:pPr eaLnBrk="1" hangingPunct="1">
              <a:spcBef>
                <a:spcPct val="0"/>
              </a:spcBef>
            </a:pPr>
            <a:r>
              <a:rPr lang="en-US" dirty="0" smtClean="0"/>
              <a:t>CAUSES OF CONFLICT AND ADDRESSING THEM</a:t>
            </a:r>
          </a:p>
          <a:p>
            <a:pPr eaLnBrk="1" hangingPunct="1">
              <a:spcBef>
                <a:spcPct val="0"/>
              </a:spcBef>
            </a:pPr>
            <a:r>
              <a:rPr lang="en-US" dirty="0" smtClean="0"/>
              <a:t> </a:t>
            </a:r>
          </a:p>
          <a:p>
            <a:pPr eaLnBrk="1" hangingPunct="1">
              <a:spcBef>
                <a:spcPct val="0"/>
              </a:spcBef>
            </a:pPr>
            <a:r>
              <a:rPr lang="en-US" dirty="0" smtClean="0"/>
              <a:t> </a:t>
            </a:r>
          </a:p>
          <a:p>
            <a:pPr eaLnBrk="1" hangingPunct="1">
              <a:spcBef>
                <a:spcPct val="0"/>
              </a:spcBef>
            </a:pPr>
            <a:r>
              <a:rPr lang="en-US" dirty="0" smtClean="0"/>
              <a:t>The first step in resolving conflict is identifying its cause. Once the cause has been identified, the next step is to evolve a strategy to address it. The following are some examples of causes of conflict and strategies to address them.</a:t>
            </a:r>
          </a:p>
          <a:p>
            <a:pPr eaLnBrk="1" hangingPunct="1">
              <a:spcBef>
                <a:spcPct val="0"/>
              </a:spcBef>
            </a:pPr>
            <a:r>
              <a:rPr lang="en-US" dirty="0" smtClean="0"/>
              <a:t> </a:t>
            </a:r>
          </a:p>
          <a:p>
            <a:pPr eaLnBrk="1" hangingPunct="1">
              <a:spcBef>
                <a:spcPct val="0"/>
              </a:spcBef>
            </a:pPr>
            <a:endParaRPr lang="en-US"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CA719-27CF-4D05-B538-6EA32370BAC4}" type="slidenum">
              <a:rPr lang="en-US" smtClean="0">
                <a:cs typeface="Arial" pitchFamily="34" charset="0"/>
              </a:rPr>
              <a:pPr/>
              <a:t>37</a:t>
            </a:fld>
            <a:endParaRPr lang="en-US" dirty="0"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Dharma Shastra's' [code of conduct] followed the Vedic epoch, during which period scholastic jurists developed the philosophy of basic laws. Their learned discourses recognized existing usages and customs of different communities, which included resolution of disputes by non-adversarial indigenous methods. </a:t>
            </a:r>
            <a:br>
              <a:rPr lang="en-US" dirty="0" smtClean="0"/>
            </a:br>
            <a:endParaRPr lang="en-US" dirty="0" smtClean="0"/>
          </a:p>
          <a:p>
            <a:r>
              <a:rPr lang="en-US" dirty="0" smtClean="0"/>
              <a:t>During the days of Yagnavalkya there was an unprecedented growth and progress of trade, industry and commerce and the Indian merchants are said to have sailed the seven seas, sowing the seeds of International Commerce. </a:t>
            </a:r>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Though this was not a fully-developed example of modern mediation, it is</a:t>
            </a:r>
          </a:p>
          <a:p>
            <a:r>
              <a:rPr lang="en-US" sz="1200" kern="1200" baseline="0" dirty="0" smtClean="0">
                <a:solidFill>
                  <a:schemeClr val="tx1"/>
                </a:solidFill>
                <a:latin typeface="+mn-lt"/>
                <a:ea typeface="+mn-ea"/>
                <a:cs typeface="+mn-cs"/>
              </a:rPr>
              <a:t>an example of interest-based negotiation where the neutral third party seeks to identify the underlying</a:t>
            </a:r>
          </a:p>
          <a:p>
            <a:r>
              <a:rPr lang="en-US" sz="1200" kern="1200" baseline="0" dirty="0" smtClean="0">
                <a:solidFill>
                  <a:schemeClr val="tx1"/>
                </a:solidFill>
                <a:latin typeface="+mn-lt"/>
                <a:ea typeface="+mn-ea"/>
                <a:cs typeface="+mn-cs"/>
              </a:rPr>
              <a:t>needs and concerns of the parties.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widely accepted that a village panchayat, meaning five wise</a:t>
            </a:r>
          </a:p>
          <a:p>
            <a:r>
              <a:rPr lang="en-US" sz="1200" kern="1200" baseline="0" dirty="0" smtClean="0">
                <a:solidFill>
                  <a:schemeClr val="tx1"/>
                </a:solidFill>
                <a:latin typeface="+mn-lt"/>
                <a:ea typeface="+mn-ea"/>
                <a:cs typeface="+mn-cs"/>
              </a:rPr>
              <a:t>men, used to be recognized and accepted as a conciliatory and / or decision- making body. Like many</a:t>
            </a:r>
          </a:p>
          <a:p>
            <a:r>
              <a:rPr lang="en-US" sz="1200" kern="1200" baseline="0" dirty="0" smtClean="0">
                <a:solidFill>
                  <a:schemeClr val="tx1"/>
                </a:solidFill>
                <a:latin typeface="+mn-lt"/>
                <a:ea typeface="+mn-ea"/>
                <a:cs typeface="+mn-cs"/>
              </a:rPr>
              <a:t>of the ancient dispute resolution methods, the panchayat shared some of the characteristics of</a:t>
            </a:r>
          </a:p>
          <a:p>
            <a:r>
              <a:rPr lang="en-US" sz="1200" kern="1200" baseline="0" dirty="0" smtClean="0">
                <a:solidFill>
                  <a:schemeClr val="tx1"/>
                </a:solidFill>
                <a:latin typeface="+mn-lt"/>
                <a:ea typeface="+mn-ea"/>
                <a:cs typeface="+mn-cs"/>
              </a:rPr>
              <a:t>mediation and some of the characteristics of arbitration.</a:t>
            </a:r>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Mediation, Conciliation and Arbitration, in their earlier forms are historically more ancient than the present day Anglo-Saxon adversarial system of law.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Various forms of mediation and arbitration gained a great popularity amongst businessmen during pre-British Rule in India. They were readily available at business centers to mediate the disputes between the members of a business association.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rule in the constitution of the Association made a provision to dismember a merchant if he resorted to court before referring the case to mediation. This was a unifying business sanction. This informal procedure in vogue in Gujarat, the western</a:t>
            </a:r>
          </a:p>
          <a:p>
            <a:r>
              <a:rPr lang="en-US" sz="1200" kern="1200" baseline="0" dirty="0" smtClean="0">
                <a:solidFill>
                  <a:schemeClr val="tx1"/>
                </a:solidFill>
                <a:latin typeface="+mn-lt"/>
                <a:ea typeface="+mn-ea"/>
                <a:cs typeface="+mn-cs"/>
              </a:rPr>
              <a:t>province of India, was a combination of Mediation and Arbitration, now known in the western</a:t>
            </a:r>
          </a:p>
          <a:p>
            <a:r>
              <a:rPr lang="en-US" sz="1200" kern="1200" baseline="0" dirty="0" smtClean="0">
                <a:solidFill>
                  <a:schemeClr val="tx1"/>
                </a:solidFill>
                <a:latin typeface="+mn-lt"/>
                <a:ea typeface="+mn-ea"/>
                <a:cs typeface="+mn-cs"/>
              </a:rPr>
              <a:t>world, as Med-Arb.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type of mediation had no legal sanction in spite of its wide common acceptance</a:t>
            </a:r>
          </a:p>
          <a:p>
            <a:r>
              <a:rPr lang="en-US" sz="1200" kern="1200" baseline="0" dirty="0" smtClean="0">
                <a:solidFill>
                  <a:schemeClr val="tx1"/>
                </a:solidFill>
                <a:latin typeface="+mn-lt"/>
                <a:ea typeface="+mn-ea"/>
                <a:cs typeface="+mn-cs"/>
              </a:rPr>
              <a:t>in the business world.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6AFC9B-DE93-41F9-92B7-17425DAB0931}"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East India Company from England gained control over the divided Indian</a:t>
            </a:r>
          </a:p>
          <a:p>
            <a:r>
              <a:rPr lang="en-US" sz="1200" kern="1200" baseline="0" dirty="0" smtClean="0">
                <a:solidFill>
                  <a:schemeClr val="tx1"/>
                </a:solidFill>
                <a:latin typeface="+mn-lt"/>
                <a:ea typeface="+mn-ea"/>
                <a:cs typeface="+mn-cs"/>
              </a:rPr>
              <a:t>Rulers and developed its apparent commercial motives into political aggression.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there was a conflict between British values, which required a clear-cut decision, and Indian values, which encouraged the parties to work out their differences through some form of compromise.</a:t>
            </a:r>
            <a:endParaRPr lang="en-US" dirty="0" smtClean="0"/>
          </a:p>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concept of mediation received legislative recognition in India for the first time in the Industrial</a:t>
            </a:r>
          </a:p>
          <a:p>
            <a:r>
              <a:rPr lang="en-US" dirty="0" smtClean="0"/>
              <a:t>Disputes Act, 1947. The conciliators appointed under Section 4 of the Act are “charged with the</a:t>
            </a:r>
          </a:p>
          <a:p>
            <a:r>
              <a:rPr lang="en-US" dirty="0" smtClean="0"/>
              <a:t>duty of mediating in and promoting the settlement of Industrial disputes." </a:t>
            </a:r>
          </a:p>
          <a:p>
            <a:endParaRPr lang="en-US" dirty="0" smtClean="0"/>
          </a:p>
          <a:p>
            <a:r>
              <a:rPr lang="en-US" dirty="0" smtClean="0"/>
              <a:t>Detailed procedures were prescribed for conciliation proceedings under the Act.</a:t>
            </a:r>
          </a:p>
          <a:p>
            <a:r>
              <a:rPr lang="en-US" dirty="0" smtClean="0"/>
              <a:t>Arbitration, as a dispute resolution process was recognized as early</a:t>
            </a:r>
          </a:p>
          <a:p>
            <a:endParaRPr lang="en-US" dirty="0" smtClean="0"/>
          </a:p>
          <a:p>
            <a:endParaRPr lang="en-US" i="1" dirty="0" smtClean="0"/>
          </a:p>
          <a:p>
            <a:r>
              <a:rPr lang="en-US" sz="1200" i="1" kern="1200" baseline="0" dirty="0" smtClean="0">
                <a:solidFill>
                  <a:schemeClr val="tx1"/>
                </a:solidFill>
                <a:latin typeface="+mn-lt"/>
                <a:ea typeface="+mn-ea"/>
                <a:cs typeface="+mn-cs"/>
              </a:rPr>
              <a:t>Arbitration, as a dispute resolution process was recognized as early as 1879 and also found a</a:t>
            </a:r>
          </a:p>
          <a:p>
            <a:r>
              <a:rPr lang="en-US" sz="1200" i="1" kern="1200" baseline="0" dirty="0" smtClean="0">
                <a:solidFill>
                  <a:schemeClr val="tx1"/>
                </a:solidFill>
                <a:latin typeface="+mn-lt"/>
                <a:ea typeface="+mn-ea"/>
                <a:cs typeface="+mn-cs"/>
              </a:rPr>
              <a:t>place in the Civil Procedure Code of 1908. When the Arbitration Act was enacted in 1940 the</a:t>
            </a:r>
          </a:p>
          <a:p>
            <a:r>
              <a:rPr lang="en-US" sz="1200" i="1" kern="1200" baseline="0" dirty="0" smtClean="0">
                <a:solidFill>
                  <a:schemeClr val="tx1"/>
                </a:solidFill>
                <a:latin typeface="+mn-lt"/>
                <a:ea typeface="+mn-ea"/>
                <a:cs typeface="+mn-cs"/>
              </a:rPr>
              <a:t>provision for arbitration originally contained in Section 89 of the Civil Procedure Code was repealed.</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Indian Legislature made headway by enacting The Legal Services Authorities Act, 1987 by</a:t>
            </a:r>
          </a:p>
          <a:p>
            <a:r>
              <a:rPr lang="en-US" sz="1200" kern="1200" baseline="0" dirty="0" smtClean="0">
                <a:solidFill>
                  <a:schemeClr val="tx1"/>
                </a:solidFill>
                <a:latin typeface="+mn-lt"/>
                <a:ea typeface="+mn-ea"/>
                <a:cs typeface="+mn-cs"/>
              </a:rPr>
              <a:t>constituting the National Legal Services Authority as a Central Authority with the Chief Justice of</a:t>
            </a:r>
          </a:p>
          <a:p>
            <a:r>
              <a:rPr lang="en-US" sz="1200" kern="1200" baseline="0" dirty="0" smtClean="0">
                <a:solidFill>
                  <a:schemeClr val="tx1"/>
                </a:solidFill>
                <a:latin typeface="+mn-lt"/>
                <a:ea typeface="+mn-ea"/>
                <a:cs typeface="+mn-cs"/>
              </a:rPr>
              <a:t>India as its Patron-in-Chief.</a:t>
            </a:r>
          </a:p>
          <a:p>
            <a:endParaRPr lang="en-US"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Indian parliament enacted </a:t>
            </a:r>
            <a:r>
              <a:rPr lang="en-US" dirty="0" smtClean="0"/>
              <a:t>the Arbitration and Conciliation Act in 1996 </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making elaborate provisions for conciliation of disputes arising out of legal relationship, whether contractual or not, and to all proceedings relating thereto. </a:t>
            </a:r>
            <a:r>
              <a:rPr lang="en-US" sz="1200" kern="1200" baseline="0" dirty="0" smtClean="0">
                <a:solidFill>
                  <a:schemeClr val="tx1"/>
                </a:solidFill>
                <a:latin typeface="+mn-lt"/>
                <a:ea typeface="+mn-ea"/>
                <a:cs typeface="+mn-cs"/>
              </a:rPr>
              <a:t>The Act provided for the commencement of conciliation proceedings, appointment of conciliators and assistance of suitable institution for the purpose of recommending the names of the conciliators or even appointment of the conciliators by such institution, submission of statements to the conciliator and the role of conciliator in assisting the parties in negotiating settlement of disputes between the parties.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1999, the Indian Parliament passed the CPC Amendment Act of 1999 inserting Sec.89 in the</a:t>
            </a:r>
          </a:p>
          <a:p>
            <a:r>
              <a:rPr lang="en-US" sz="1200" kern="1200" baseline="0" dirty="0" smtClean="0">
                <a:solidFill>
                  <a:schemeClr val="tx1"/>
                </a:solidFill>
                <a:latin typeface="+mn-lt"/>
                <a:ea typeface="+mn-ea"/>
                <a:cs typeface="+mn-cs"/>
              </a:rPr>
              <a:t>Code of Civil Procedure 1908, providing for reference of cases pending in the Courts to ADR which</a:t>
            </a:r>
          </a:p>
          <a:p>
            <a:r>
              <a:rPr lang="en-US" sz="1200" kern="1200" baseline="0" dirty="0" smtClean="0">
                <a:solidFill>
                  <a:schemeClr val="tx1"/>
                </a:solidFill>
                <a:latin typeface="+mn-lt"/>
                <a:ea typeface="+mn-ea"/>
                <a:cs typeface="+mn-cs"/>
              </a:rPr>
              <a:t>included mediation. The Amendment was brought into force with effect from 1st July, 2002.</a:t>
            </a:r>
            <a:endParaRPr lang="en-US" i="1"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The first elaborate training for mediators was conducted in Ahmedabad in the year 2000 by American trainers sent by Institute for the Study and Development of Legal Systems (ISDLS). It was followed by a few repeated advance training workshops conducted by Institute for Arbitration</a:t>
            </a:r>
          </a:p>
          <a:p>
            <a:r>
              <a:rPr lang="en-US" sz="1200" kern="1200" baseline="0" dirty="0" smtClean="0">
                <a:solidFill>
                  <a:schemeClr val="tx1"/>
                </a:solidFill>
                <a:latin typeface="+mn-lt"/>
                <a:ea typeface="+mn-ea"/>
                <a:cs typeface="+mn-cs"/>
              </a:rPr>
              <a:t>Mediation Legal Education and Development (AMLEAD) a Public Charitable Trust settled by two</a:t>
            </a:r>
          </a:p>
          <a:p>
            <a:r>
              <a:rPr lang="en-US" sz="1200" kern="1200" baseline="0" dirty="0" smtClean="0">
                <a:solidFill>
                  <a:schemeClr val="tx1"/>
                </a:solidFill>
                <a:latin typeface="+mn-lt"/>
                <a:ea typeface="+mn-ea"/>
                <a:cs typeface="+mn-cs"/>
              </a:rPr>
              <a:t>senior lawyers of Ahmedabad. On 27th July 2002, the Chief Justice of India, formally inaugurated</a:t>
            </a:r>
          </a:p>
          <a:p>
            <a:r>
              <a:rPr lang="en-US" sz="1200" kern="1200" baseline="0" dirty="0" smtClean="0">
                <a:solidFill>
                  <a:schemeClr val="tx1"/>
                </a:solidFill>
                <a:latin typeface="+mn-lt"/>
                <a:ea typeface="+mn-ea"/>
                <a:cs typeface="+mn-cs"/>
              </a:rPr>
              <a:t>the Ahmedabad Mediation Centre, reportedly the first lawyer-managed mediation centre in India.</a:t>
            </a:r>
          </a:p>
          <a:p>
            <a:r>
              <a:rPr lang="en-US" sz="1200" kern="1200" baseline="0" dirty="0" smtClean="0">
                <a:solidFill>
                  <a:schemeClr val="tx1"/>
                </a:solidFill>
                <a:latin typeface="+mn-lt"/>
                <a:ea typeface="+mn-ea"/>
                <a:cs typeface="+mn-cs"/>
              </a:rPr>
              <a:t>The Chief Justice of India called a meeting of the Chief Justices of all the High Courts of the Indian</a:t>
            </a:r>
          </a:p>
          <a:p>
            <a:r>
              <a:rPr lang="en-US" sz="1200" kern="1200" baseline="0" dirty="0" smtClean="0">
                <a:solidFill>
                  <a:schemeClr val="tx1"/>
                </a:solidFill>
                <a:latin typeface="+mn-lt"/>
                <a:ea typeface="+mn-ea"/>
                <a:cs typeface="+mn-cs"/>
              </a:rPr>
              <a:t>States in November, 2002 at New Delhi to impress upon them the importance of mediation and the</a:t>
            </a:r>
          </a:p>
          <a:p>
            <a:r>
              <a:rPr lang="en-US" sz="1200" kern="1200" baseline="0" dirty="0" smtClean="0">
                <a:solidFill>
                  <a:schemeClr val="tx1"/>
                </a:solidFill>
                <a:latin typeface="+mn-lt"/>
                <a:ea typeface="+mn-ea"/>
                <a:cs typeface="+mn-cs"/>
              </a:rPr>
              <a:t>need to implement Sec. 89 of Civil Procedure Code. Institute for Arbitration Mediation Legal</a:t>
            </a:r>
          </a:p>
          <a:p>
            <a:r>
              <a:rPr lang="en-US" sz="1200" kern="1200" baseline="0" dirty="0" smtClean="0">
                <a:solidFill>
                  <a:schemeClr val="tx1"/>
                </a:solidFill>
                <a:latin typeface="+mn-lt"/>
                <a:ea typeface="+mn-ea"/>
                <a:cs typeface="+mn-cs"/>
              </a:rPr>
              <a:t>Education and Development (AMLEAD) and the Gujarat Law Society introduced, in January 2003,</a:t>
            </a:r>
          </a:p>
          <a:p>
            <a:r>
              <a:rPr lang="en-US" sz="1200" kern="1200" baseline="0" dirty="0" smtClean="0">
                <a:solidFill>
                  <a:schemeClr val="tx1"/>
                </a:solidFill>
                <a:latin typeface="+mn-lt"/>
                <a:ea typeface="+mn-ea"/>
                <a:cs typeface="+mn-cs"/>
              </a:rPr>
              <a:t>a thirty-two hours Certificate Course for "Intensive training in Theory and Practice of Mediation".</a:t>
            </a:r>
          </a:p>
          <a:p>
            <a:r>
              <a:rPr lang="en-US" sz="1200" kern="1200" baseline="0" dirty="0" smtClean="0">
                <a:solidFill>
                  <a:schemeClr val="tx1"/>
                </a:solidFill>
                <a:latin typeface="+mn-lt"/>
                <a:ea typeface="+mn-ea"/>
                <a:cs typeface="+mn-cs"/>
              </a:rPr>
              <a:t>The U.S. Educational Foundation in India (USEFI) organized training workshops at Jodhpur, Hyderabad</a:t>
            </a:r>
          </a:p>
          <a:p>
            <a:r>
              <a:rPr lang="en-US" sz="1200" kern="1200" baseline="0" dirty="0" smtClean="0">
                <a:solidFill>
                  <a:schemeClr val="tx1"/>
                </a:solidFill>
                <a:latin typeface="+mn-lt"/>
                <a:ea typeface="+mn-ea"/>
                <a:cs typeface="+mn-cs"/>
              </a:rPr>
              <a:t>and Bombay in June 2003. The Chennai Mediation Centre was inaugurated on 9th April, 2005 and it</a:t>
            </a:r>
          </a:p>
          <a:p>
            <a:r>
              <a:rPr lang="en-US" sz="1200" kern="1200" baseline="0" dirty="0" smtClean="0">
                <a:solidFill>
                  <a:schemeClr val="tx1"/>
                </a:solidFill>
                <a:latin typeface="+mn-lt"/>
                <a:ea typeface="+mn-ea"/>
                <a:cs typeface="+mn-cs"/>
              </a:rPr>
              <a:t>started functioning in the premises of the Madras High Court. This became the first Court-Annexed</a:t>
            </a:r>
          </a:p>
          <a:p>
            <a:r>
              <a:rPr lang="en-US" sz="1200" kern="1200" baseline="0" dirty="0" smtClean="0">
                <a:solidFill>
                  <a:schemeClr val="tx1"/>
                </a:solidFill>
                <a:latin typeface="+mn-lt"/>
                <a:ea typeface="+mn-ea"/>
                <a:cs typeface="+mn-cs"/>
              </a:rPr>
              <a:t>Mediation centre in India. The Delhi Judicial Academy organized a series of mediation training</a:t>
            </a:r>
          </a:p>
          <a:p>
            <a:r>
              <a:rPr lang="en-US" sz="1200" kern="1200" baseline="0" dirty="0" smtClean="0">
                <a:solidFill>
                  <a:schemeClr val="tx1"/>
                </a:solidFill>
                <a:latin typeface="+mn-lt"/>
                <a:ea typeface="+mn-ea"/>
                <a:cs typeface="+mn-cs"/>
              </a:rPr>
              <a:t>workshops and opened a mediation centre in the Academy's campus appointing its Deputy Director</a:t>
            </a:r>
          </a:p>
          <a:p>
            <a:r>
              <a:rPr lang="en-US" sz="1200" kern="1200" baseline="0" dirty="0" smtClean="0">
                <a:solidFill>
                  <a:schemeClr val="tx1"/>
                </a:solidFill>
                <a:latin typeface="+mn-lt"/>
                <a:ea typeface="+mn-ea"/>
                <a:cs typeface="+mn-cs"/>
              </a:rPr>
              <a:t>as the mediator. Delhi High Court Mediation and Conciliation Centre has been regularly organizing</a:t>
            </a:r>
          </a:p>
          <a:p>
            <a:r>
              <a:rPr lang="en-US" sz="1200" kern="1200" baseline="0" dirty="0" smtClean="0">
                <a:solidFill>
                  <a:schemeClr val="tx1"/>
                </a:solidFill>
                <a:latin typeface="+mn-lt"/>
                <a:ea typeface="+mn-ea"/>
                <a:cs typeface="+mn-cs"/>
              </a:rPr>
              <a:t>mediation awareness workshops and Advanced Mediation Training workshops.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Mediation and Conciliation Project Committee (MCPC) was constituted by the then Chief</a:t>
            </a:r>
          </a:p>
          <a:p>
            <a:r>
              <a:rPr lang="en-US" sz="1200" kern="1200" baseline="0" dirty="0" smtClean="0">
                <a:solidFill>
                  <a:schemeClr val="tx1"/>
                </a:solidFill>
                <a:latin typeface="+mn-lt"/>
                <a:ea typeface="+mn-ea"/>
                <a:cs typeface="+mn-cs"/>
              </a:rPr>
              <a:t>Justice of India Hon'ble Mr. Justice R.C. Lahoti by order dt. 9th April, 2005. Hon'ble Mr. Justice N.</a:t>
            </a:r>
          </a:p>
          <a:p>
            <a:r>
              <a:rPr lang="en-US" sz="1200" kern="1200" baseline="0" dirty="0" smtClean="0">
                <a:solidFill>
                  <a:schemeClr val="tx1"/>
                </a:solidFill>
                <a:latin typeface="+mn-lt"/>
                <a:ea typeface="+mn-ea"/>
                <a:cs typeface="+mn-cs"/>
              </a:rPr>
              <a:t>Santosh Hegde was its first Chairman. It consisted of other judges of the Supreme Court and High</a:t>
            </a:r>
          </a:p>
          <a:p>
            <a:r>
              <a:rPr lang="en-US" sz="1200" kern="1200" baseline="0" dirty="0" smtClean="0">
                <a:solidFill>
                  <a:schemeClr val="tx1"/>
                </a:solidFill>
                <a:latin typeface="+mn-lt"/>
                <a:ea typeface="+mn-ea"/>
                <a:cs typeface="+mn-cs"/>
              </a:rPr>
              <a:t>Court, Senior Advocates and Member Secretary of NALSA. The Committee in its meeting held on</a:t>
            </a:r>
          </a:p>
          <a:p>
            <a:r>
              <a:rPr lang="en-US" sz="1200" kern="1200" baseline="0" dirty="0" smtClean="0">
                <a:solidFill>
                  <a:schemeClr val="tx1"/>
                </a:solidFill>
                <a:latin typeface="+mn-lt"/>
                <a:ea typeface="+mn-ea"/>
                <a:cs typeface="+mn-cs"/>
              </a:rPr>
              <a:t>11th July, 2005 decided to initiate a pilot project of judicial mediation in Tis Hazari Courts. The</a:t>
            </a:r>
          </a:p>
          <a:p>
            <a:r>
              <a:rPr lang="en-US" sz="1200" kern="1200" baseline="0" dirty="0" smtClean="0">
                <a:solidFill>
                  <a:schemeClr val="tx1"/>
                </a:solidFill>
                <a:latin typeface="+mn-lt"/>
                <a:ea typeface="+mn-ea"/>
                <a:cs typeface="+mn-cs"/>
              </a:rPr>
              <a:t>success of it led to the setting up of a mediation centre at Karkardooma in 2006, and another in</a:t>
            </a:r>
          </a:p>
          <a:p>
            <a:r>
              <a:rPr lang="en-US" sz="1200" kern="1200" baseline="0" dirty="0" smtClean="0">
                <a:solidFill>
                  <a:schemeClr val="tx1"/>
                </a:solidFill>
                <a:latin typeface="+mn-lt"/>
                <a:ea typeface="+mn-ea"/>
                <a:cs typeface="+mn-cs"/>
              </a:rPr>
              <a:t>Rohini in 2009. Four regional Conferences were held by the MCPC in 2008 at Bangalore, Ranchi,</a:t>
            </a:r>
          </a:p>
          <a:p>
            <a:r>
              <a:rPr lang="en-US" sz="1200" kern="1200" baseline="0" dirty="0" smtClean="0">
                <a:solidFill>
                  <a:schemeClr val="tx1"/>
                </a:solidFill>
                <a:latin typeface="+mn-lt"/>
                <a:ea typeface="+mn-ea"/>
                <a:cs typeface="+mn-cs"/>
              </a:rPr>
              <a:t>Indore and Chandigarh.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Supreme Court of India upheld the constitutional validity of the new law reforms in the</a:t>
            </a:r>
          </a:p>
          <a:p>
            <a:r>
              <a:rPr lang="en-US" sz="1200" kern="1200" baseline="0" dirty="0" smtClean="0">
                <a:solidFill>
                  <a:schemeClr val="tx1"/>
                </a:solidFill>
                <a:latin typeface="+mn-lt"/>
                <a:ea typeface="+mn-ea"/>
                <a:cs typeface="+mn-cs"/>
              </a:rPr>
              <a:t>case filed by Salem Bar Association and appointed a committee chaired by Justice Mr. Jagannadha Rao, the chairman of the Law Commission of India, to suggest and frame rules for ironing out the</a:t>
            </a:r>
          </a:p>
          <a:p>
            <a:r>
              <a:rPr lang="en-US" sz="1200" kern="1200" baseline="0" dirty="0" smtClean="0">
                <a:solidFill>
                  <a:schemeClr val="tx1"/>
                </a:solidFill>
                <a:latin typeface="+mn-lt"/>
                <a:ea typeface="+mn-ea"/>
                <a:cs typeface="+mn-cs"/>
              </a:rPr>
              <a:t>creases, if any, in the new law and for implementation of mediation procedures in civil courts. The</a:t>
            </a:r>
          </a:p>
          <a:p>
            <a:r>
              <a:rPr lang="en-US" sz="1200" kern="1200" baseline="0" dirty="0" smtClean="0">
                <a:solidFill>
                  <a:schemeClr val="tx1"/>
                </a:solidFill>
                <a:latin typeface="+mn-lt"/>
                <a:ea typeface="+mn-ea"/>
                <a:cs typeface="+mn-cs"/>
              </a:rPr>
              <a:t>Law Commission prepared consultation papers on Mediation and Case Management and framed and</a:t>
            </a:r>
          </a:p>
          <a:p>
            <a:r>
              <a:rPr lang="en-US" sz="1200" kern="1200" baseline="0" dirty="0" smtClean="0">
                <a:solidFill>
                  <a:schemeClr val="tx1"/>
                </a:solidFill>
                <a:latin typeface="+mn-lt"/>
                <a:ea typeface="+mn-ea"/>
                <a:cs typeface="+mn-cs"/>
              </a:rPr>
              <a:t>circulated model Rules. The Supreme Court approved the model rules and directed every High Court</a:t>
            </a:r>
          </a:p>
          <a:p>
            <a:r>
              <a:rPr lang="en-US" sz="1200" kern="1200" baseline="0" dirty="0" smtClean="0">
                <a:solidFill>
                  <a:schemeClr val="tx1"/>
                </a:solidFill>
                <a:latin typeface="+mn-lt"/>
                <a:ea typeface="+mn-ea"/>
                <a:cs typeface="+mn-cs"/>
              </a:rPr>
              <a:t>to frame them. The Law Commission of India organized an International conference on Case</a:t>
            </a:r>
          </a:p>
          <a:p>
            <a:r>
              <a:rPr lang="en-US" sz="1200" kern="1200" baseline="0" dirty="0" smtClean="0">
                <a:solidFill>
                  <a:schemeClr val="tx1"/>
                </a:solidFill>
                <a:latin typeface="+mn-lt"/>
                <a:ea typeface="+mn-ea"/>
                <a:cs typeface="+mn-cs"/>
              </a:rPr>
              <a:t>Management, Conciliation and Mediation at New Delhi on 3rd and 4th May 2003, which was a great</a:t>
            </a:r>
          </a:p>
          <a:p>
            <a:r>
              <a:rPr lang="en-US" sz="1200" kern="1200" baseline="0" dirty="0" smtClean="0">
                <a:solidFill>
                  <a:schemeClr val="tx1"/>
                </a:solidFill>
                <a:latin typeface="+mn-lt"/>
                <a:ea typeface="+mn-ea"/>
                <a:cs typeface="+mn-cs"/>
              </a:rPr>
              <a:t>success. Delhi District Courts invited ISDLS to train their Judges as mediators and help in establishing</a:t>
            </a:r>
          </a:p>
          <a:p>
            <a:r>
              <a:rPr lang="en-US" sz="1200" kern="1200" baseline="0" dirty="0" smtClean="0">
                <a:solidFill>
                  <a:schemeClr val="tx1"/>
                </a:solidFill>
                <a:latin typeface="+mn-lt"/>
                <a:ea typeface="+mn-ea"/>
                <a:cs typeface="+mn-cs"/>
              </a:rPr>
              <a:t>court annexed mediation centre. Delhi High Court started its own lawyers managed mediation and</a:t>
            </a:r>
          </a:p>
          <a:p>
            <a:r>
              <a:rPr lang="en-US" sz="1200" kern="1200" baseline="0" dirty="0" smtClean="0">
                <a:solidFill>
                  <a:schemeClr val="tx1"/>
                </a:solidFill>
                <a:latin typeface="+mn-lt"/>
                <a:ea typeface="+mn-ea"/>
                <a:cs typeface="+mn-cs"/>
              </a:rPr>
              <a:t>conciliation centre. Karnataka High Court also started a court-annexed mediation and conciliation</a:t>
            </a:r>
          </a:p>
          <a:p>
            <a:r>
              <a:rPr lang="en-US" sz="1200" kern="1200" baseline="0" dirty="0" smtClean="0">
                <a:solidFill>
                  <a:schemeClr val="tx1"/>
                </a:solidFill>
                <a:latin typeface="+mn-lt"/>
                <a:ea typeface="+mn-ea"/>
                <a:cs typeface="+mn-cs"/>
              </a:rPr>
              <a:t>centre and trained their mediators with the help of ISDLS. Now court-annexed mediation centers</a:t>
            </a:r>
          </a:p>
          <a:p>
            <a:r>
              <a:rPr lang="en-US" sz="1200" kern="1200" baseline="0" dirty="0" smtClean="0">
                <a:solidFill>
                  <a:schemeClr val="tx1"/>
                </a:solidFill>
                <a:latin typeface="+mn-lt"/>
                <a:ea typeface="+mn-ea"/>
                <a:cs typeface="+mn-cs"/>
              </a:rPr>
              <a:t>have been started in trial courts at Allahabad, Lucknow, Chandigarh, Ahmedabad, Rajkot, Jamnagar,</a:t>
            </a:r>
          </a:p>
          <a:p>
            <a:r>
              <a:rPr lang="en-US" sz="1200" kern="1200" baseline="0" dirty="0" smtClean="0">
                <a:solidFill>
                  <a:schemeClr val="tx1"/>
                </a:solidFill>
                <a:latin typeface="+mn-lt"/>
                <a:ea typeface="+mn-ea"/>
                <a:cs typeface="+mn-cs"/>
              </a:rPr>
              <a:t>Surat and many more Districts in India.</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6AFC9B-DE93-41F9-92B7-17425DAB0931}"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20" name="Footer Placeholder 19"/>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87540AA1-4249-443B-8B67-87431EBE0004}" type="slidenum">
              <a:rPr lang="en-IN" smtClean="0"/>
              <a:pPr/>
              <a:t>‹#›</a:t>
            </a:fld>
            <a:endParaRPr lang="en-IN"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latin typeface="Cambria" panose="02040503050406030204" pitchFamily="18" charset="0"/>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latin typeface="Cambria" panose="020405030504060302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540AA1-4249-443B-8B67-87431EBE0004}" type="slidenum">
              <a:rPr lang="en-IN" smtClean="0"/>
              <a:pPr/>
              <a:t>‹#›</a:t>
            </a:fld>
            <a:endParaRPr lang="en-IN"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latin typeface="Cambria" panose="02040503050406030204" pitchFamily="18" charset="0"/>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latin typeface="Cambria" panose="020405030504060302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2" name="Date Placeholder 1"/>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7540AA1-4249-443B-8B67-87431EBE0004}" type="slidenum">
              <a:rPr lang="en-IN" smtClean="0"/>
              <a:pPr/>
              <a:t>‹#›</a:t>
            </a:fld>
            <a:endParaRPr lang="en-IN"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7540AA1-4249-443B-8B67-87431EBE0004}"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25451E-ECDB-45DB-9DB4-BD0F8A6D133F}" type="datetimeFigureOut">
              <a:rPr lang="en-IN" smtClean="0"/>
              <a:pPr/>
              <a:t>10/13/14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7540AA1-4249-443B-8B67-87431EBE0004}" type="slidenum">
              <a:rPr lang="en-IN" smtClean="0"/>
              <a:pPr/>
              <a:t>‹#›</a:t>
            </a:fld>
            <a:endParaRPr lang="en-IN"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Cambria" panose="02040503050406030204" pitchFamily="18" charset="0"/>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Cambria" panose="02040503050406030204" pitchFamily="18" charset="0"/>
              </a:defRPr>
            </a:lvl1pPr>
          </a:lstStyle>
          <a:p>
            <a:fld id="{1625451E-ECDB-45DB-9DB4-BD0F8A6D133F}" type="datetimeFigureOut">
              <a:rPr lang="en-IN" smtClean="0"/>
              <a:pPr/>
              <a:t>10/13/14</a:t>
            </a:fld>
            <a:endParaRPr lang="en-IN"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Cambria" panose="02040503050406030204" pitchFamily="18" charset="0"/>
              </a:defRPr>
            </a:lvl1pPr>
          </a:lstStyle>
          <a:p>
            <a:endParaRPr lang="en-IN"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Cambria" panose="02040503050406030204" pitchFamily="18" charset="0"/>
              </a:defRPr>
            </a:lvl1pPr>
          </a:lstStyle>
          <a:p>
            <a:fld id="{87540AA1-4249-443B-8B67-87431EBE0004}" type="slidenum">
              <a:rPr lang="en-IN" smtClean="0"/>
              <a:pPr/>
              <a:t>‹#›</a:t>
            </a:fld>
            <a:endParaRPr lang="en-IN"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Cambria" panose="02040503050406030204" pitchFamily="18" charset="0"/>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Cambria" panose="02040503050406030204" pitchFamily="18" charset="0"/>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Cambria" panose="02040503050406030204" pitchFamily="18" charset="0"/>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Cambria" panose="02040503050406030204" pitchFamily="18"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Cambria" panose="02040503050406030204" pitchFamily="18"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Cambria" panose="02040503050406030204" pitchFamily="18"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solidFill>
        <a:effectLst/>
      </p:bgPr>
    </p:bg>
    <p:spTree>
      <p:nvGrpSpPr>
        <p:cNvPr id="1" name=""/>
        <p:cNvGrpSpPr/>
        <p:nvPr/>
      </p:nvGrpSpPr>
      <p:grpSpPr>
        <a:xfrm>
          <a:off x="0" y="0"/>
          <a:ext cx="0" cy="0"/>
          <a:chOff x="0" y="0"/>
          <a:chExt cx="0" cy="0"/>
        </a:xfrm>
      </p:grpSpPr>
      <p:pic>
        <p:nvPicPr>
          <p:cNvPr id="4" name="Picture 3" descr="integrative_mediation_hands.jpg"/>
          <p:cNvPicPr>
            <a:picLocks noChangeAspect="1"/>
          </p:cNvPicPr>
          <p:nvPr/>
        </p:nvPicPr>
        <p:blipFill>
          <a:blip r:embed="rId2" cstate="print"/>
          <a:stretch>
            <a:fillRect/>
          </a:stretch>
        </p:blipFill>
        <p:spPr>
          <a:xfrm>
            <a:off x="0" y="-675456"/>
            <a:ext cx="9144000" cy="7858735"/>
          </a:xfrm>
          <a:prstGeom prst="rect">
            <a:avLst/>
          </a:prstGeom>
        </p:spPr>
      </p:pic>
      <p:sp>
        <p:nvSpPr>
          <p:cNvPr id="5" name="Title 4"/>
          <p:cNvSpPr>
            <a:spLocks noGrp="1"/>
          </p:cNvSpPr>
          <p:nvPr>
            <p:ph type="ctrTitle"/>
          </p:nvPr>
        </p:nvSpPr>
        <p:spPr>
          <a:xfrm>
            <a:off x="971600" y="1988840"/>
            <a:ext cx="7406640" cy="2520280"/>
          </a:xfrm>
        </p:spPr>
        <p:txBody>
          <a:bodyPr>
            <a:normAutofit fontScale="90000"/>
          </a:bodyPr>
          <a:lstStyle/>
          <a:p>
            <a:pPr algn="ctr"/>
            <a:r>
              <a:rPr lang="en-US" dirty="0" smtClean="0"/>
              <a:t>EMERGING </a:t>
            </a:r>
            <a:br>
              <a:rPr lang="en-US" dirty="0" smtClean="0"/>
            </a:br>
            <a:r>
              <a:rPr lang="en-US" dirty="0" smtClean="0"/>
              <a:t>TRENDS OF </a:t>
            </a:r>
            <a:br>
              <a:rPr lang="en-US" dirty="0" smtClean="0"/>
            </a:br>
            <a:r>
              <a:rPr lang="en-US" dirty="0" smtClean="0"/>
              <a:t>MEDIATION </a:t>
            </a:r>
            <a:br>
              <a:rPr lang="en-US" dirty="0" smtClean="0"/>
            </a:br>
            <a:r>
              <a:rPr lang="en-US" dirty="0" smtClean="0"/>
              <a:t>IN INDIA</a:t>
            </a:r>
            <a:endParaRPr lang="en-US"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78869605"/>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920880" cy="1143000"/>
          </a:xfrm>
        </p:spPr>
        <p:txBody>
          <a:bodyPr>
            <a:normAutofit fontScale="90000"/>
          </a:bodyPr>
          <a:lstStyle/>
          <a:p>
            <a:r>
              <a:rPr lang="en-US" dirty="0" smtClean="0"/>
              <a:t>LEGAL RECOGNITION OF MEDIATION IN INDIA</a:t>
            </a:r>
            <a:endParaRPr lang="en-US" dirty="0"/>
          </a:p>
        </p:txBody>
      </p:sp>
      <p:sp>
        <p:nvSpPr>
          <p:cNvPr id="3" name="Content Placeholder 2"/>
          <p:cNvSpPr>
            <a:spLocks noGrp="1"/>
          </p:cNvSpPr>
          <p:nvPr>
            <p:ph idx="1"/>
          </p:nvPr>
        </p:nvSpPr>
        <p:spPr>
          <a:xfrm>
            <a:off x="1043608" y="1628800"/>
            <a:ext cx="7890080" cy="4619600"/>
          </a:xfrm>
        </p:spPr>
        <p:txBody>
          <a:bodyPr>
            <a:normAutofit lnSpcReduction="10000"/>
          </a:bodyPr>
          <a:lstStyle/>
          <a:p>
            <a:pPr>
              <a:lnSpc>
                <a:spcPct val="150000"/>
              </a:lnSpc>
            </a:pPr>
            <a:r>
              <a:rPr lang="en-US" sz="2800" dirty="0" smtClean="0"/>
              <a:t>Industrial Disputes Act, 1947</a:t>
            </a:r>
          </a:p>
          <a:p>
            <a:pPr>
              <a:lnSpc>
                <a:spcPct val="150000"/>
              </a:lnSpc>
            </a:pPr>
            <a:r>
              <a:rPr lang="en-US" sz="2800" dirty="0" smtClean="0"/>
              <a:t>The Legal Services Authorities Act, 1987 </a:t>
            </a:r>
            <a:r>
              <a:rPr lang="en-US" sz="2800" i="1" dirty="0" smtClean="0"/>
              <a:t>(to encourage the settlement of disputes by way of negotiations, arbitration and conciliation.</a:t>
            </a:r>
          </a:p>
          <a:p>
            <a:pPr>
              <a:lnSpc>
                <a:spcPct val="150000"/>
              </a:lnSpc>
            </a:pPr>
            <a:r>
              <a:rPr lang="en-US" sz="2800" dirty="0" smtClean="0"/>
              <a:t>The Arbitration and Conciliation Act in 1996.</a:t>
            </a:r>
          </a:p>
          <a:p>
            <a:pPr>
              <a:lnSpc>
                <a:spcPct val="150000"/>
              </a:lnSpc>
            </a:pPr>
            <a:r>
              <a:rPr lang="en-US" sz="2800" dirty="0" smtClean="0"/>
              <a:t>The CPC Amendment Act of 1999 inserting Sec.89 in the Code of Civil Procedure 1908.</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8034096" cy="1143000"/>
          </a:xfrm>
        </p:spPr>
        <p:txBody>
          <a:bodyPr>
            <a:noAutofit/>
          </a:bodyPr>
          <a:lstStyle/>
          <a:p>
            <a:r>
              <a:rPr lang="en-US" sz="3600" dirty="0" smtClean="0"/>
              <a:t>DEVELOPMENT AND EVOLUTION OF MEDIATION IN INDIA</a:t>
            </a:r>
            <a:endParaRPr lang="en-US" sz="3600" dirty="0"/>
          </a:p>
        </p:txBody>
      </p:sp>
      <p:sp>
        <p:nvSpPr>
          <p:cNvPr id="3" name="Content Placeholder 2"/>
          <p:cNvSpPr>
            <a:spLocks noGrp="1"/>
          </p:cNvSpPr>
          <p:nvPr>
            <p:ph idx="1"/>
          </p:nvPr>
        </p:nvSpPr>
        <p:spPr>
          <a:xfrm>
            <a:off x="1043608" y="1772816"/>
            <a:ext cx="7962088" cy="4800600"/>
          </a:xfrm>
        </p:spPr>
        <p:txBody>
          <a:bodyPr>
            <a:normAutofit fontScale="77500" lnSpcReduction="20000"/>
          </a:bodyPr>
          <a:lstStyle/>
          <a:p>
            <a:r>
              <a:rPr lang="en-US" dirty="0" smtClean="0"/>
              <a:t>Institute for the Study and Development of Legal Systems (ISDLS)</a:t>
            </a:r>
          </a:p>
          <a:p>
            <a:r>
              <a:rPr lang="en-US" dirty="0" smtClean="0"/>
              <a:t>Arbitration</a:t>
            </a:r>
          </a:p>
          <a:p>
            <a:r>
              <a:rPr lang="en-US" dirty="0" smtClean="0"/>
              <a:t>Mediation Legal Education and Development (AMLEAD)</a:t>
            </a:r>
          </a:p>
          <a:p>
            <a:r>
              <a:rPr lang="en-US" dirty="0" smtClean="0"/>
              <a:t>Ahmedabad Mediation Centre</a:t>
            </a:r>
          </a:p>
          <a:p>
            <a:r>
              <a:rPr lang="en-US" dirty="0" smtClean="0"/>
              <a:t>The U.S. Educational Foundation in India (USEFI</a:t>
            </a:r>
          </a:p>
          <a:p>
            <a:r>
              <a:rPr lang="en-US" dirty="0" smtClean="0"/>
              <a:t>The Chennai Mediation Centre</a:t>
            </a:r>
          </a:p>
          <a:p>
            <a:r>
              <a:rPr lang="en-US" dirty="0" smtClean="0"/>
              <a:t>Delhi High Court Mediation and Conciliation Centre.</a:t>
            </a:r>
          </a:p>
          <a:p>
            <a:r>
              <a:rPr lang="en-US" b="1" dirty="0" smtClean="0"/>
              <a:t>The Mediation and Conciliation Project Committee (MCPC)</a:t>
            </a:r>
          </a:p>
          <a:p>
            <a:r>
              <a:rPr lang="en-US" dirty="0" smtClean="0"/>
              <a:t>Mediation centre at Karkardooma </a:t>
            </a:r>
          </a:p>
          <a:p>
            <a:r>
              <a:rPr lang="en-US" dirty="0" smtClean="0"/>
              <a:t>Rohini in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962088" cy="1143000"/>
          </a:xfrm>
        </p:spPr>
        <p:txBody>
          <a:bodyPr/>
          <a:lstStyle/>
          <a:p>
            <a:r>
              <a:rPr lang="en-US" dirty="0" smtClean="0"/>
              <a:t>SURVIVAL OF MEDIATION</a:t>
            </a:r>
            <a:endParaRPr lang="en-US" dirty="0"/>
          </a:p>
        </p:txBody>
      </p:sp>
      <p:sp>
        <p:nvSpPr>
          <p:cNvPr id="3" name="Content Placeholder 2"/>
          <p:cNvSpPr>
            <a:spLocks noGrp="1"/>
          </p:cNvSpPr>
          <p:nvPr>
            <p:ph idx="1"/>
          </p:nvPr>
        </p:nvSpPr>
        <p:spPr>
          <a:xfrm>
            <a:off x="1115616" y="1556792"/>
            <a:ext cx="7848872" cy="4800600"/>
          </a:xfrm>
        </p:spPr>
        <p:txBody>
          <a:bodyPr/>
          <a:lstStyle/>
          <a:p>
            <a:pPr>
              <a:lnSpc>
                <a:spcPct val="150000"/>
              </a:lnSpc>
            </a:pPr>
            <a:r>
              <a:rPr lang="en-US" dirty="0" smtClean="0"/>
              <a:t>Control, guidance and supervising by judicial courts</a:t>
            </a:r>
          </a:p>
          <a:p>
            <a:pPr>
              <a:lnSpc>
                <a:spcPct val="150000"/>
              </a:lnSpc>
            </a:pPr>
            <a:r>
              <a:rPr lang="en-US" dirty="0" smtClean="0"/>
              <a:t>Interdependence of judiciary with mediation courts</a:t>
            </a:r>
          </a:p>
          <a:p>
            <a:pPr>
              <a:lnSpc>
                <a:spcPct val="150000"/>
              </a:lnSpc>
            </a:pPr>
            <a:r>
              <a:rPr lang="en-US" dirty="0" smtClean="0"/>
              <a:t>Court annexed mediation</a:t>
            </a:r>
          </a:p>
          <a:p>
            <a:pPr>
              <a:lnSpc>
                <a:spcPct val="150000"/>
              </a:lnSpc>
            </a:pPr>
            <a:r>
              <a:rPr lang="en-US" dirty="0" smtClean="0"/>
              <a:t>PPP between court and community</a:t>
            </a:r>
          </a:p>
          <a:p>
            <a:pPr>
              <a:lnSpc>
                <a:spcPct val="150000"/>
              </a:lnSpc>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8172400" cy="922114"/>
          </a:xfrm>
        </p:spPr>
        <p:txBody>
          <a:bodyPr/>
          <a:lstStyle/>
          <a:p>
            <a:r>
              <a:rPr lang="en-US" dirty="0" smtClean="0"/>
              <a:t>BUDILDING A TREND</a:t>
            </a:r>
            <a:endParaRPr lang="en-US" dirty="0"/>
          </a:p>
        </p:txBody>
      </p:sp>
      <p:sp>
        <p:nvSpPr>
          <p:cNvPr id="3" name="Content Placeholder 2"/>
          <p:cNvSpPr>
            <a:spLocks noGrp="1"/>
          </p:cNvSpPr>
          <p:nvPr>
            <p:ph idx="1"/>
          </p:nvPr>
        </p:nvSpPr>
        <p:spPr>
          <a:xfrm>
            <a:off x="1043608" y="1340769"/>
            <a:ext cx="7992888" cy="5060032"/>
          </a:xfrm>
        </p:spPr>
        <p:txBody>
          <a:bodyPr>
            <a:noAutofit/>
          </a:bodyPr>
          <a:lstStyle/>
          <a:p>
            <a:pPr algn="just"/>
            <a:r>
              <a:rPr lang="en-US" sz="2300" dirty="0" smtClean="0">
                <a:latin typeface="Cambria" panose="02040503050406030204" pitchFamily="18" charset="0"/>
              </a:rPr>
              <a:t>How should mediation attract litigants from a purely economic point of view? </a:t>
            </a:r>
          </a:p>
          <a:p>
            <a:pPr algn="just"/>
            <a:r>
              <a:rPr lang="en-US" sz="2300" dirty="0" smtClean="0">
                <a:latin typeface="Cambria" panose="02040503050406030204" pitchFamily="18" charset="0"/>
              </a:rPr>
              <a:t>Who will serve as neutrals in mediation? </a:t>
            </a:r>
          </a:p>
          <a:p>
            <a:pPr algn="just"/>
            <a:r>
              <a:rPr lang="en-US" sz="2300" dirty="0" smtClean="0">
                <a:latin typeface="Cambria" panose="02040503050406030204" pitchFamily="18" charset="0"/>
              </a:rPr>
              <a:t>How will mediation be initiated (for which cases) and concluded? </a:t>
            </a:r>
          </a:p>
          <a:p>
            <a:pPr algn="just"/>
            <a:r>
              <a:rPr lang="en-US" sz="2300" dirty="0" smtClean="0">
                <a:latin typeface="Cambria" panose="02040503050406030204" pitchFamily="18" charset="0"/>
              </a:rPr>
              <a:t>Which attributes of mediation are most likely to be effective in different litigation contexts? </a:t>
            </a:r>
          </a:p>
          <a:p>
            <a:pPr algn="just"/>
            <a:r>
              <a:rPr lang="en-US" sz="2300" dirty="0" smtClean="0">
                <a:latin typeface="Cambria" panose="02040503050406030204" pitchFamily="18" charset="0"/>
              </a:rPr>
              <a:t>How should the courts establish quality controls (including ethics and discipline) over the emerging practice of mediation? </a:t>
            </a:r>
          </a:p>
          <a:p>
            <a:pPr algn="just"/>
            <a:r>
              <a:rPr lang="en-US" sz="2300" dirty="0" smtClean="0">
                <a:latin typeface="Cambria" panose="02040503050406030204" pitchFamily="18" charset="0"/>
              </a:rPr>
              <a:t>How should the courts build both internal and external capacity without incurring unaffordable costs? </a:t>
            </a:r>
          </a:p>
          <a:p>
            <a:pPr algn="just"/>
            <a:endParaRPr lang="en-US" sz="2300" dirty="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922114"/>
          </a:xfrm>
        </p:spPr>
        <p:txBody>
          <a:bodyPr/>
          <a:lstStyle/>
          <a:p>
            <a:r>
              <a:rPr lang="en-US" dirty="0" smtClean="0"/>
              <a:t>KNOW HOW	</a:t>
            </a:r>
            <a:endParaRPr lang="en-US" dirty="0"/>
          </a:p>
        </p:txBody>
      </p:sp>
      <p:sp>
        <p:nvSpPr>
          <p:cNvPr id="3" name="Content Placeholder 2"/>
          <p:cNvSpPr>
            <a:spLocks noGrp="1"/>
          </p:cNvSpPr>
          <p:nvPr>
            <p:ph idx="1"/>
          </p:nvPr>
        </p:nvSpPr>
        <p:spPr>
          <a:xfrm>
            <a:off x="1043608" y="1340768"/>
            <a:ext cx="7920880" cy="5328591"/>
          </a:xfrm>
        </p:spPr>
        <p:txBody>
          <a:bodyPr>
            <a:normAutofit fontScale="85000" lnSpcReduction="20000"/>
          </a:bodyPr>
          <a:lstStyle/>
          <a:p>
            <a:pPr algn="just"/>
            <a:r>
              <a:rPr lang="en-US" dirty="0" smtClean="0"/>
              <a:t>Understanding the Economics of mediation by Developing a pro bono commitment of neutrals, Reduction of Costs, </a:t>
            </a:r>
            <a:r>
              <a:rPr lang="en-US" dirty="0" smtClean="0">
                <a:latin typeface="Cambria" panose="02040503050406030204" pitchFamily="18" charset="0"/>
              </a:rPr>
              <a:t>Ensuring</a:t>
            </a:r>
            <a:r>
              <a:rPr lang="en-US" dirty="0" smtClean="0"/>
              <a:t> Section 89 or Order X proceedings take place before the framing of issues, Sharing the savings with clients.</a:t>
            </a:r>
          </a:p>
          <a:p>
            <a:pPr algn="just"/>
            <a:r>
              <a:rPr lang="en-US" dirty="0" smtClean="0"/>
              <a:t>Enlargement of the pool of mediators.</a:t>
            </a:r>
          </a:p>
          <a:p>
            <a:pPr algn="just"/>
            <a:r>
              <a:rPr lang="en-US" dirty="0" smtClean="0"/>
              <a:t>Coordination of the mediation process with the trial system.</a:t>
            </a:r>
          </a:p>
          <a:p>
            <a:pPr algn="just"/>
            <a:r>
              <a:rPr lang="en-US" dirty="0" smtClean="0"/>
              <a:t>Selection of specific attributes to facilitate mediation.</a:t>
            </a:r>
          </a:p>
          <a:p>
            <a:pPr algn="just"/>
            <a:r>
              <a:rPr lang="en-US" dirty="0"/>
              <a:t>W</a:t>
            </a:r>
            <a:r>
              <a:rPr lang="en-US" dirty="0" smtClean="0"/>
              <a:t>ays to achieve oversight.</a:t>
            </a:r>
          </a:p>
          <a:p>
            <a:pPr algn="just"/>
            <a:r>
              <a:rPr lang="en-US" dirty="0" smtClean="0"/>
              <a:t>the courts will seek ways in which to build human resources and administrative capacity for mediation as a complementary institution.</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922114"/>
          </a:xfrm>
        </p:spPr>
        <p:txBody>
          <a:bodyPr/>
          <a:lstStyle/>
          <a:p>
            <a:r>
              <a:rPr lang="en-US" dirty="0" smtClean="0"/>
              <a:t>ROLE OF THE MCPC	</a:t>
            </a:r>
            <a:endParaRPr lang="en-US" dirty="0"/>
          </a:p>
        </p:txBody>
      </p:sp>
      <p:sp>
        <p:nvSpPr>
          <p:cNvPr id="3" name="Content Placeholder 2"/>
          <p:cNvSpPr>
            <a:spLocks noGrp="1"/>
          </p:cNvSpPr>
          <p:nvPr>
            <p:ph idx="1"/>
          </p:nvPr>
        </p:nvSpPr>
        <p:spPr>
          <a:xfrm>
            <a:off x="971600" y="1268761"/>
            <a:ext cx="7992888" cy="5132040"/>
          </a:xfrm>
        </p:spPr>
        <p:txBody>
          <a:bodyPr>
            <a:noAutofit/>
          </a:bodyPr>
          <a:lstStyle/>
          <a:p>
            <a:pPr algn="just"/>
            <a:r>
              <a:rPr lang="en-US" sz="1800" dirty="0" smtClean="0"/>
              <a:t>40 hours training </a:t>
            </a:r>
          </a:p>
          <a:p>
            <a:pPr algn="just"/>
            <a:r>
              <a:rPr lang="en-US" sz="1800" dirty="0" smtClean="0"/>
              <a:t>10 actual mediation was essential for a mediator. </a:t>
            </a:r>
          </a:p>
          <a:p>
            <a:pPr algn="just"/>
            <a:r>
              <a:rPr lang="en-US" sz="1800" dirty="0" smtClean="0"/>
              <a:t>The committee was sanctioned a grant-in-aid by the department of Legal Affairs for -</a:t>
            </a:r>
          </a:p>
          <a:p>
            <a:pPr marL="438150" indent="25400" algn="just">
              <a:buFont typeface="Wingdings" pitchFamily="2" charset="2"/>
              <a:buChar char="Ø"/>
            </a:pPr>
            <a:r>
              <a:rPr lang="en-US" sz="1800" dirty="0" smtClean="0"/>
              <a:t>Mediation training program</a:t>
            </a:r>
          </a:p>
          <a:p>
            <a:pPr marL="438150" indent="25400" algn="just">
              <a:buFont typeface="Wingdings" pitchFamily="2" charset="2"/>
              <a:buChar char="Ø"/>
            </a:pPr>
            <a:r>
              <a:rPr lang="en-US" sz="1800" dirty="0" smtClean="0"/>
              <a:t>Referral judges training program</a:t>
            </a:r>
          </a:p>
          <a:p>
            <a:pPr marL="438150" indent="25400" algn="just">
              <a:buFont typeface="Wingdings" pitchFamily="2" charset="2"/>
              <a:buChar char="Ø"/>
            </a:pPr>
            <a:r>
              <a:rPr lang="en-US" sz="1800" dirty="0" smtClean="0"/>
              <a:t>Awareness program</a:t>
            </a:r>
          </a:p>
          <a:p>
            <a:pPr marL="438150" indent="25400" algn="just">
              <a:buFont typeface="Wingdings" pitchFamily="2" charset="2"/>
              <a:buChar char="Ø"/>
            </a:pPr>
            <a:r>
              <a:rPr lang="en-US" sz="1800" dirty="0" smtClean="0"/>
              <a:t>Training of trainers program </a:t>
            </a:r>
          </a:p>
          <a:p>
            <a:pPr algn="just"/>
            <a:r>
              <a:rPr lang="en-US" sz="1800" dirty="0" smtClean="0"/>
              <a:t>The committee has conducted till March, 2010</a:t>
            </a:r>
          </a:p>
          <a:p>
            <a:pPr marL="438150" indent="-41275" algn="just">
              <a:buFont typeface="Wingdings" pitchFamily="2" charset="2"/>
              <a:buChar char="Ø"/>
            </a:pPr>
            <a:r>
              <a:rPr lang="en-US" sz="1800" dirty="0" smtClean="0"/>
              <a:t> 52 awareness programs/referral judges training programs </a:t>
            </a:r>
          </a:p>
          <a:p>
            <a:pPr marL="438150" indent="-41275" algn="just">
              <a:buFont typeface="Wingdings" pitchFamily="2" charset="2"/>
              <a:buChar char="Ø"/>
            </a:pPr>
            <a:r>
              <a:rPr lang="en-US" sz="1800" dirty="0" smtClean="0"/>
              <a:t> 52 Mediation training programs in various parts of country.</a:t>
            </a:r>
          </a:p>
          <a:p>
            <a:pPr marL="438150" indent="-438150" algn="just">
              <a:buNone/>
            </a:pPr>
            <a:endParaRPr lang="en-US" sz="1800" dirty="0" smtClean="0"/>
          </a:p>
          <a:p>
            <a:pPr marL="438150" indent="-438150" algn="just">
              <a:buNone/>
            </a:pPr>
            <a:r>
              <a:rPr lang="en-US" sz="1800" dirty="0" smtClean="0"/>
              <a:t>About </a:t>
            </a:r>
            <a:r>
              <a:rPr lang="en-US" sz="1800" u="sng" dirty="0" smtClean="0"/>
              <a:t>869 persons </a:t>
            </a:r>
            <a:r>
              <a:rPr lang="en-US" sz="1800" dirty="0" smtClean="0"/>
              <a:t>have undergone 40 hours training. </a:t>
            </a:r>
          </a:p>
          <a:p>
            <a:pPr marL="438150" indent="-438150" algn="just">
              <a:buNone/>
            </a:pPr>
            <a:endParaRPr lang="en-US" sz="1800" dirty="0" smtClean="0"/>
          </a:p>
          <a:p>
            <a:pPr marL="438150" indent="-438150" algn="just">
              <a:buNone/>
            </a:pPr>
            <a:r>
              <a:rPr lang="en-US" sz="1800" b="1" dirty="0" smtClean="0"/>
              <a:t>	THE COMMITTEE IS IN THE PROCESS OF FINALIZING A NATIONAL MEDIATION PROGRAMME</a:t>
            </a:r>
            <a:endParaRPr lang="en-US" sz="1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 COMMISSION OF INDIA</a:t>
            </a:r>
            <a:endParaRPr lang="en-US" dirty="0"/>
          </a:p>
        </p:txBody>
      </p:sp>
      <p:sp>
        <p:nvSpPr>
          <p:cNvPr id="3" name="Content Placeholder 2"/>
          <p:cNvSpPr>
            <a:spLocks noGrp="1"/>
          </p:cNvSpPr>
          <p:nvPr>
            <p:ph idx="1"/>
          </p:nvPr>
        </p:nvSpPr>
        <p:spPr>
          <a:xfrm>
            <a:off x="1043608" y="1447800"/>
            <a:ext cx="7890080" cy="4800600"/>
          </a:xfrm>
        </p:spPr>
        <p:txBody>
          <a:bodyPr>
            <a:normAutofit/>
          </a:bodyPr>
          <a:lstStyle/>
          <a:p>
            <a:pPr algn="just"/>
            <a:r>
              <a:rPr lang="en-US" sz="2400" dirty="0" smtClean="0"/>
              <a:t>The Law Commission prepared consultation papers on Mediation and Case Management and framed and circulated model Rules. </a:t>
            </a:r>
          </a:p>
          <a:p>
            <a:pPr algn="just">
              <a:buNone/>
            </a:pPr>
            <a:endParaRPr lang="en-US" sz="2400" dirty="0" smtClean="0"/>
          </a:p>
          <a:p>
            <a:pPr algn="just"/>
            <a:r>
              <a:rPr lang="en-US" sz="2400" dirty="0" smtClean="0"/>
              <a:t>The Supreme Court approved the model rules and  directed every High Court to frame them.</a:t>
            </a:r>
          </a:p>
          <a:p>
            <a:pPr algn="just">
              <a:buNone/>
            </a:pPr>
            <a:r>
              <a:rPr lang="en-US" sz="2400" dirty="0" smtClean="0"/>
              <a:t> </a:t>
            </a:r>
          </a:p>
          <a:p>
            <a:pPr algn="just"/>
            <a:r>
              <a:rPr lang="en-US" sz="2400" dirty="0" smtClean="0"/>
              <a:t>The Law Commission of India organized an International conference on Case Management, Conciliation and Mediation at New Delhi on 3rd and 4th May 2003, which was a great success.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ADVANTAGES OF MEDIATION</a:t>
            </a:r>
          </a:p>
        </p:txBody>
      </p:sp>
      <p:sp>
        <p:nvSpPr>
          <p:cNvPr id="3" name="Content Placeholder 2"/>
          <p:cNvSpPr>
            <a:spLocks noGrp="1"/>
          </p:cNvSpPr>
          <p:nvPr>
            <p:ph idx="1"/>
          </p:nvPr>
        </p:nvSpPr>
        <p:spPr>
          <a:xfrm>
            <a:off x="971600" y="1447800"/>
            <a:ext cx="3168352" cy="4800600"/>
          </a:xfrm>
        </p:spPr>
        <p:txBody>
          <a:bodyPr>
            <a:normAutofit lnSpcReduction="10000"/>
          </a:bodyPr>
          <a:lstStyle/>
          <a:p>
            <a:pPr eaLnBrk="1" hangingPunct="1">
              <a:defRPr/>
            </a:pPr>
            <a:r>
              <a:rPr lang="en-US" sz="2800" dirty="0" smtClean="0"/>
              <a:t>CONTROL</a:t>
            </a:r>
          </a:p>
          <a:p>
            <a:pPr eaLnBrk="1" hangingPunct="1">
              <a:defRPr/>
            </a:pPr>
            <a:r>
              <a:rPr lang="en-US" sz="2800" dirty="0" smtClean="0"/>
              <a:t>PARTICIPATIVE</a:t>
            </a:r>
          </a:p>
          <a:p>
            <a:pPr eaLnBrk="1" hangingPunct="1">
              <a:defRPr/>
            </a:pPr>
            <a:r>
              <a:rPr lang="en-US" sz="2800" dirty="0" smtClean="0"/>
              <a:t>VOLUNTARY</a:t>
            </a:r>
          </a:p>
          <a:p>
            <a:pPr eaLnBrk="1" hangingPunct="1">
              <a:defRPr/>
            </a:pPr>
            <a:r>
              <a:rPr lang="en-US" sz="2800" dirty="0" smtClean="0"/>
              <a:t>SPEEDY</a:t>
            </a:r>
          </a:p>
          <a:p>
            <a:pPr eaLnBrk="1" hangingPunct="1">
              <a:defRPr/>
            </a:pPr>
            <a:r>
              <a:rPr lang="en-US" sz="2800" dirty="0" smtClean="0"/>
              <a:t>EFFICIENT</a:t>
            </a:r>
          </a:p>
          <a:p>
            <a:pPr eaLnBrk="1" hangingPunct="1">
              <a:defRPr/>
            </a:pPr>
            <a:r>
              <a:rPr lang="en-US" sz="2800" dirty="0" smtClean="0"/>
              <a:t>ECONOMICAL</a:t>
            </a:r>
          </a:p>
          <a:p>
            <a:pPr eaLnBrk="1" hangingPunct="1">
              <a:defRPr/>
            </a:pPr>
            <a:r>
              <a:rPr lang="en-US" sz="2800" dirty="0" smtClean="0"/>
              <a:t>INFORMAL</a:t>
            </a:r>
          </a:p>
          <a:p>
            <a:pPr eaLnBrk="1" hangingPunct="1">
              <a:defRPr/>
            </a:pPr>
            <a:r>
              <a:rPr lang="en-US" sz="2800" dirty="0" smtClean="0"/>
              <a:t>CORDIAL</a:t>
            </a:r>
          </a:p>
          <a:p>
            <a:pPr eaLnBrk="1" hangingPunct="1">
              <a:defRPr/>
            </a:pPr>
            <a:r>
              <a:rPr lang="en-US" sz="2800" dirty="0" smtClean="0"/>
              <a:t>CONDUCIVE</a:t>
            </a:r>
          </a:p>
          <a:p>
            <a:pPr>
              <a:defRPr/>
            </a:pPr>
            <a:r>
              <a:rPr lang="en-US" sz="2800" dirty="0"/>
              <a:t>FAIR</a:t>
            </a:r>
          </a:p>
          <a:p>
            <a:pPr eaLnBrk="1" hangingPunct="1">
              <a:defRPr/>
            </a:pPr>
            <a:endParaRPr lang="en-US" sz="2800" dirty="0" smtClean="0"/>
          </a:p>
          <a:p>
            <a:pPr eaLnBrk="1" hangingPunct="1">
              <a:defRPr/>
            </a:pPr>
            <a:endParaRPr lang="en-US" dirty="0" smtClean="0"/>
          </a:p>
        </p:txBody>
      </p:sp>
      <p:sp>
        <p:nvSpPr>
          <p:cNvPr id="4" name="Content Placeholder 3"/>
          <p:cNvSpPr>
            <a:spLocks noGrp="1"/>
          </p:cNvSpPr>
          <p:nvPr>
            <p:ph sz="half" idx="4294967295"/>
          </p:nvPr>
        </p:nvSpPr>
        <p:spPr>
          <a:xfrm>
            <a:off x="4751759" y="1395884"/>
            <a:ext cx="4392241" cy="4697412"/>
          </a:xfrm>
        </p:spPr>
        <p:txBody>
          <a:bodyPr>
            <a:noAutofit/>
          </a:bodyPr>
          <a:lstStyle/>
          <a:p>
            <a:pPr eaLnBrk="1" hangingPunct="1">
              <a:defRPr/>
            </a:pPr>
            <a:r>
              <a:rPr lang="en-US" sz="2800" dirty="0" smtClean="0"/>
              <a:t>CONFIDENTIAL</a:t>
            </a:r>
          </a:p>
          <a:p>
            <a:pPr eaLnBrk="1" hangingPunct="1">
              <a:defRPr/>
            </a:pPr>
            <a:r>
              <a:rPr lang="en-US" sz="2800" dirty="0" smtClean="0"/>
              <a:t>COMMUNICATIVE</a:t>
            </a:r>
          </a:p>
          <a:p>
            <a:pPr eaLnBrk="1" hangingPunct="1">
              <a:defRPr/>
            </a:pPr>
            <a:r>
              <a:rPr lang="en-US" sz="2800" dirty="0" smtClean="0"/>
              <a:t>LONG TERMS INTEREST</a:t>
            </a:r>
          </a:p>
          <a:p>
            <a:pPr eaLnBrk="1" hangingPunct="1">
              <a:defRPr/>
            </a:pPr>
            <a:r>
              <a:rPr lang="en-US" sz="2800" dirty="0" smtClean="0"/>
              <a:t>MUTUALLY BENEFICIAL</a:t>
            </a:r>
          </a:p>
          <a:p>
            <a:pPr eaLnBrk="1" hangingPunct="1">
              <a:defRPr/>
            </a:pPr>
            <a:r>
              <a:rPr lang="en-US" sz="2800" dirty="0" smtClean="0"/>
              <a:t>SETTLING OF RELATED CASES</a:t>
            </a:r>
          </a:p>
          <a:p>
            <a:pPr eaLnBrk="1" hangingPunct="1">
              <a:defRPr/>
            </a:pPr>
            <a:r>
              <a:rPr lang="en-US" sz="2800" dirty="0" smtClean="0"/>
              <a:t>CREATIVITY </a:t>
            </a:r>
          </a:p>
          <a:p>
            <a:pPr eaLnBrk="1" hangingPunct="1">
              <a:defRPr/>
            </a:pPr>
            <a:r>
              <a:rPr lang="en-US" sz="2800" dirty="0" smtClean="0"/>
              <a:t>PROMOTES FINALITY</a:t>
            </a:r>
          </a:p>
          <a:p>
            <a:pPr eaLnBrk="1" hangingPunct="1">
              <a:defRPr/>
            </a:pPr>
            <a:r>
              <a:rPr lang="en-US" sz="2800" dirty="0" smtClean="0"/>
              <a:t>REFUND OF COURT FEES</a:t>
            </a:r>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dirty="0" smtClean="0"/>
              <a:t>CONCEPT OF MEDIATION IN INDIA</a:t>
            </a:r>
            <a:endParaRPr lang="en-US" dirty="0"/>
          </a:p>
        </p:txBody>
      </p:sp>
      <p:sp>
        <p:nvSpPr>
          <p:cNvPr id="3" name="Content Placeholder 2"/>
          <p:cNvSpPr>
            <a:spLocks noGrp="1"/>
          </p:cNvSpPr>
          <p:nvPr>
            <p:ph idx="1"/>
          </p:nvPr>
        </p:nvSpPr>
        <p:spPr>
          <a:xfrm>
            <a:off x="971600" y="1556792"/>
            <a:ext cx="7962088" cy="5040560"/>
          </a:xfrm>
        </p:spPr>
        <p:txBody>
          <a:bodyPr>
            <a:normAutofit fontScale="40000" lnSpcReduction="20000"/>
          </a:bodyPr>
          <a:lstStyle/>
          <a:p>
            <a:pPr algn="just"/>
            <a:r>
              <a:rPr lang="en-US" sz="5500" dirty="0" smtClean="0"/>
              <a:t>Mediation is a voluntary</a:t>
            </a:r>
          </a:p>
          <a:p>
            <a:pPr algn="just"/>
            <a:r>
              <a:rPr lang="en-US" sz="5500" dirty="0" smtClean="0"/>
              <a:t>Mediation is a party-centered negotiation process</a:t>
            </a:r>
          </a:p>
          <a:p>
            <a:pPr algn="just"/>
            <a:r>
              <a:rPr lang="en-US" sz="5500" dirty="0"/>
              <a:t>M</a:t>
            </a:r>
            <a:r>
              <a:rPr lang="en-US" sz="5500" dirty="0" smtClean="0"/>
              <a:t>ediation process is informal </a:t>
            </a:r>
          </a:p>
          <a:p>
            <a:pPr algn="just"/>
            <a:r>
              <a:rPr lang="en-US" sz="5500" dirty="0" smtClean="0"/>
              <a:t>Mediation in essence is an assisted negotiation process</a:t>
            </a:r>
          </a:p>
          <a:p>
            <a:pPr algn="just"/>
            <a:r>
              <a:rPr lang="en-US" sz="5500" dirty="0" smtClean="0"/>
              <a:t>Mediation provides an efficient, effective, speedy, convenient and less expensive process to resolve a dispute with dignity, mutual respect and civility</a:t>
            </a:r>
          </a:p>
          <a:p>
            <a:pPr algn="just"/>
            <a:r>
              <a:rPr lang="en-US" sz="5500" dirty="0" smtClean="0"/>
              <a:t>Mediation is conducted by a neutral third party- the mediator.</a:t>
            </a:r>
          </a:p>
          <a:p>
            <a:pPr algn="just"/>
            <a:r>
              <a:rPr lang="en-US" sz="5500" dirty="0"/>
              <a:t>M</a:t>
            </a:r>
            <a:r>
              <a:rPr lang="en-US" sz="5500" dirty="0" smtClean="0"/>
              <a:t>ediator works together with parties </a:t>
            </a:r>
          </a:p>
          <a:p>
            <a:pPr algn="just"/>
            <a:r>
              <a:rPr lang="en-US" sz="5500" dirty="0" smtClean="0"/>
              <a:t>The mediator employs certain specialized communication skills</a:t>
            </a:r>
          </a:p>
          <a:p>
            <a:pPr algn="just"/>
            <a:r>
              <a:rPr lang="en-US" sz="5500" dirty="0" smtClean="0"/>
              <a:t>Mediation is a private process</a:t>
            </a:r>
          </a:p>
          <a:p>
            <a:pPr algn="just"/>
            <a:r>
              <a:rPr lang="en-US" sz="5500" dirty="0" smtClean="0"/>
              <a:t>Any settlement reached is required to be reduced to writing, signed by the concerned parties and filed in Court for the passing of an appropriate order</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71600" y="274638"/>
            <a:ext cx="8172400" cy="1143000"/>
          </a:xfrm>
        </p:spPr>
        <p:txBody>
          <a:bodyPr>
            <a:normAutofit fontScale="90000"/>
          </a:bodyPr>
          <a:lstStyle/>
          <a:p>
            <a:pPr eaLnBrk="1" hangingPunct="1"/>
            <a:r>
              <a:rPr lang="en-GB" sz="4000" dirty="0" smtClean="0"/>
              <a:t>SUCCESSFUL MEDIATION PROGRAMS IN INDIA</a:t>
            </a:r>
          </a:p>
        </p:txBody>
      </p:sp>
      <p:sp>
        <p:nvSpPr>
          <p:cNvPr id="9219" name="Rectangle 3"/>
          <p:cNvSpPr>
            <a:spLocks noGrp="1" noChangeArrowheads="1"/>
          </p:cNvSpPr>
          <p:nvPr>
            <p:ph idx="1"/>
          </p:nvPr>
        </p:nvSpPr>
        <p:spPr>
          <a:xfrm>
            <a:off x="971600" y="1628800"/>
            <a:ext cx="7962088" cy="4619600"/>
          </a:xfrm>
        </p:spPr>
        <p:txBody>
          <a:bodyPr>
            <a:normAutofit/>
          </a:bodyPr>
          <a:lstStyle/>
          <a:p>
            <a:pPr eaLnBrk="1" hangingPunct="1">
              <a:buFontTx/>
              <a:buNone/>
            </a:pPr>
            <a:r>
              <a:rPr lang="en-GB" sz="2800" b="1" u="sng" dirty="0" smtClean="0"/>
              <a:t>Bangalore Mediation Centre</a:t>
            </a:r>
            <a:r>
              <a:rPr lang="en-GB" sz="2800" dirty="0" smtClean="0"/>
              <a:t> </a:t>
            </a:r>
          </a:p>
          <a:p>
            <a:pPr eaLnBrk="1" hangingPunct="1">
              <a:buFontTx/>
              <a:buNone/>
            </a:pPr>
            <a:endParaRPr lang="en-GB" sz="2800" dirty="0" smtClean="0"/>
          </a:p>
          <a:p>
            <a:pPr lvl="1" algn="just" eaLnBrk="1" hangingPunct="1">
              <a:buFont typeface="Arial" panose="020B0604020202020204" pitchFamily="34" charset="0"/>
              <a:buChar char="•"/>
            </a:pPr>
            <a:r>
              <a:rPr lang="en-GB" sz="2400" dirty="0" smtClean="0"/>
              <a:t>Salem Advocate Bar Association case – Mediation Rules framed – unsuccessful </a:t>
            </a:r>
          </a:p>
          <a:p>
            <a:pPr lvl="1" algn="just" eaLnBrk="1" hangingPunct="1">
              <a:buFont typeface="Arial" panose="020B0604020202020204" pitchFamily="34" charset="0"/>
              <a:buChar char="•"/>
            </a:pPr>
            <a:r>
              <a:rPr lang="en-GB" sz="2400" dirty="0" smtClean="0"/>
              <a:t>ISDLS training programme (referral Judges and mediators)</a:t>
            </a:r>
          </a:p>
          <a:p>
            <a:pPr lvl="2" algn="just" eaLnBrk="1" hangingPunct="1">
              <a:buFont typeface="Arial" panose="020B0604020202020204" pitchFamily="34" charset="0"/>
              <a:buChar char="•"/>
            </a:pPr>
            <a:r>
              <a:rPr lang="en-GB" sz="2000" dirty="0" smtClean="0"/>
              <a:t>Workshops, booklets, documentaries, mediation week</a:t>
            </a:r>
          </a:p>
          <a:p>
            <a:pPr lvl="1" algn="just" eaLnBrk="1" hangingPunct="1">
              <a:buFont typeface="Arial" panose="020B0604020202020204" pitchFamily="34" charset="0"/>
              <a:buChar char="•"/>
            </a:pPr>
            <a:r>
              <a:rPr lang="en-GB" sz="2400" dirty="0" smtClean="0"/>
              <a:t>Court Annexed mediation by trained advocate mediators – 84 persons trained</a:t>
            </a:r>
          </a:p>
          <a:p>
            <a:pPr lvl="1" algn="just" eaLnBrk="1" hangingPunct="1">
              <a:buFont typeface="Arial" panose="020B0604020202020204" pitchFamily="34" charset="0"/>
              <a:buChar char="•"/>
            </a:pPr>
            <a:r>
              <a:rPr lang="en-GB" sz="2400" dirty="0" smtClean="0"/>
              <a:t>Jan 2007 to Jan 2008 – 3079 cases referred and 53% of those mediated got settled</a:t>
            </a:r>
          </a:p>
          <a:p>
            <a:pPr lvl="1" eaLnBrk="1" hangingPunct="1"/>
            <a:endParaRPr lang="en-GB" sz="2400" dirty="0" smtClean="0"/>
          </a:p>
          <a:p>
            <a:pPr eaLnBrk="1" hangingPunct="1"/>
            <a:endParaRPr lang="en-GB"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753343"/>
            <a:ext cx="7848872" cy="4772001"/>
          </a:xfrm>
        </p:spPr>
        <p:txBody>
          <a:bodyPr>
            <a:normAutofit fontScale="92500" lnSpcReduction="10000"/>
          </a:bodyPr>
          <a:lstStyle/>
          <a:p>
            <a:pPr marL="0" indent="0" algn="just">
              <a:buNone/>
            </a:pPr>
            <a:r>
              <a:rPr lang="en-GB" dirty="0" smtClean="0">
                <a:latin typeface="Cambria" panose="02040503050406030204" pitchFamily="18" charset="0"/>
                <a:cs typeface="Times New Roman" pitchFamily="18" charset="0"/>
              </a:rPr>
              <a:t>“</a:t>
            </a:r>
            <a:r>
              <a:rPr lang="en-GB" i="1" dirty="0" smtClean="0">
                <a:latin typeface="Cambria" panose="02040503050406030204" pitchFamily="18" charset="0"/>
                <a:cs typeface="Times New Roman" pitchFamily="18" charset="0"/>
              </a:rPr>
              <a:t>I realized that the true function of a lawyer was to unite parties given as under. The lesson was so indelibly burnt into me that a large part of my time during the twenty years of my practice as a lawyer was occupied in bringing about private compromise of hundreds of cases.  I lost nothing thereby not even money; certainly not my soul.</a:t>
            </a:r>
            <a:r>
              <a:rPr lang="en-GB" dirty="0" smtClean="0">
                <a:latin typeface="Cambria" panose="02040503050406030204" pitchFamily="18" charset="0"/>
                <a:cs typeface="Times New Roman" pitchFamily="18" charset="0"/>
              </a:rPr>
              <a:t>”</a:t>
            </a:r>
          </a:p>
          <a:p>
            <a:pPr marL="0" indent="0" algn="just">
              <a:buNone/>
            </a:pPr>
            <a:endParaRPr lang="en-GB" dirty="0" smtClean="0">
              <a:latin typeface="Cambria" panose="02040503050406030204" pitchFamily="18" charset="0"/>
              <a:cs typeface="Times New Roman" pitchFamily="18" charset="0"/>
            </a:endParaRPr>
          </a:p>
          <a:p>
            <a:pPr marL="0" indent="0">
              <a:buNone/>
            </a:pPr>
            <a:r>
              <a:rPr lang="en-US" dirty="0">
                <a:latin typeface="Cambria" panose="02040503050406030204" pitchFamily="18" charset="0"/>
                <a:cs typeface="Times New Roman" pitchFamily="18" charset="0"/>
              </a:rPr>
              <a:t> </a:t>
            </a:r>
            <a:r>
              <a:rPr lang="en-US" dirty="0" smtClean="0">
                <a:latin typeface="Cambria" panose="02040503050406030204" pitchFamily="18" charset="0"/>
                <a:cs typeface="Times New Roman" pitchFamily="18" charset="0"/>
              </a:rPr>
              <a:t>                                - MAHATMA GANDHI</a:t>
            </a:r>
            <a:endParaRPr lang="en-IN" dirty="0">
              <a:latin typeface="Cambria" panose="02040503050406030204"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697418" y="0"/>
            <a:ext cx="2520280" cy="18002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8745220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71600" y="274638"/>
            <a:ext cx="8172400" cy="1143000"/>
          </a:xfrm>
        </p:spPr>
        <p:txBody>
          <a:bodyPr>
            <a:normAutofit fontScale="90000"/>
          </a:bodyPr>
          <a:lstStyle/>
          <a:p>
            <a:pPr eaLnBrk="1" hangingPunct="1"/>
            <a:r>
              <a:rPr lang="en-GB" sz="4000" dirty="0" smtClean="0"/>
              <a:t>SUCCESSFUL MEDIATION PROGRAMS IN INDIA</a:t>
            </a:r>
          </a:p>
        </p:txBody>
      </p:sp>
      <p:sp>
        <p:nvSpPr>
          <p:cNvPr id="9219" name="Rectangle 3"/>
          <p:cNvSpPr>
            <a:spLocks noGrp="1" noChangeArrowheads="1"/>
          </p:cNvSpPr>
          <p:nvPr>
            <p:ph idx="1"/>
          </p:nvPr>
        </p:nvSpPr>
        <p:spPr>
          <a:xfrm>
            <a:off x="971600" y="1628800"/>
            <a:ext cx="7962088" cy="4619600"/>
          </a:xfrm>
        </p:spPr>
        <p:txBody>
          <a:bodyPr>
            <a:normAutofit fontScale="77500" lnSpcReduction="20000"/>
          </a:bodyPr>
          <a:lstStyle/>
          <a:p>
            <a:pPr eaLnBrk="1" hangingPunct="1">
              <a:buFontTx/>
              <a:buNone/>
            </a:pPr>
            <a:r>
              <a:rPr lang="en-GB" sz="2800" b="1" u="sng" dirty="0" smtClean="0"/>
              <a:t>Delhi Mediation Centre</a:t>
            </a:r>
            <a:r>
              <a:rPr lang="en-GB" sz="2800" dirty="0" smtClean="0"/>
              <a:t> </a:t>
            </a:r>
          </a:p>
          <a:p>
            <a:pPr eaLnBrk="1" hangingPunct="1">
              <a:buFontTx/>
              <a:buNone/>
            </a:pPr>
            <a:endParaRPr lang="en-GB" sz="2800" dirty="0" smtClean="0"/>
          </a:p>
          <a:p>
            <a:r>
              <a:rPr lang="en-GB" dirty="0"/>
              <a:t>Delhi mediation centre is a grand success</a:t>
            </a:r>
          </a:p>
          <a:p>
            <a:endParaRPr lang="en-GB" dirty="0"/>
          </a:p>
          <a:p>
            <a:r>
              <a:rPr lang="en-GB" dirty="0"/>
              <a:t>1193 cases decided in first year</a:t>
            </a:r>
          </a:p>
          <a:p>
            <a:pPr>
              <a:buNone/>
            </a:pPr>
            <a:endParaRPr lang="en-GB" dirty="0"/>
          </a:p>
          <a:p>
            <a:pPr lvl="1"/>
            <a:r>
              <a:rPr lang="en-GB" dirty="0"/>
              <a:t>59% success in </a:t>
            </a:r>
            <a:r>
              <a:rPr lang="en-GB" dirty="0" err="1" smtClean="0"/>
              <a:t>Tis</a:t>
            </a:r>
            <a:r>
              <a:rPr lang="en-GB" dirty="0" smtClean="0"/>
              <a:t> </a:t>
            </a:r>
            <a:r>
              <a:rPr lang="en-GB" dirty="0"/>
              <a:t>Hazari courts</a:t>
            </a:r>
          </a:p>
          <a:p>
            <a:pPr lvl="1"/>
            <a:r>
              <a:rPr lang="en-GB" dirty="0"/>
              <a:t>80% success rate in Karkardooma courts</a:t>
            </a:r>
          </a:p>
          <a:p>
            <a:pPr lvl="1"/>
            <a:r>
              <a:rPr lang="en-GB" dirty="0"/>
              <a:t>Average time 63 to 113 minutes</a:t>
            </a:r>
          </a:p>
          <a:p>
            <a:pPr lvl="1">
              <a:buNone/>
            </a:pPr>
            <a:endParaRPr lang="en-GB" dirty="0"/>
          </a:p>
          <a:p>
            <a:pPr marL="438912" lvl="1" indent="-320040">
              <a:spcBef>
                <a:spcPts val="0"/>
              </a:spcBef>
              <a:buClr>
                <a:schemeClr val="accent1"/>
              </a:buClr>
              <a:buSzPct val="80000"/>
              <a:buFont typeface="Wingdings 2"/>
              <a:buChar char=""/>
            </a:pPr>
            <a:r>
              <a:rPr lang="en-US" sz="3200" dirty="0"/>
              <a:t>There was an over 200% increase in the number of settlements between 01.08.2006 and 01.08.2007.</a:t>
            </a:r>
          </a:p>
          <a:p>
            <a:pPr lvl="1" eaLnBrk="1" hangingPunct="1"/>
            <a:endParaRPr lang="en-GB" sz="2400" dirty="0" smtClean="0"/>
          </a:p>
          <a:p>
            <a:pPr eaLnBrk="1" hangingPunct="1"/>
            <a:endParaRPr lang="en-GB" sz="2800" dirty="0" smtClean="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62503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08920"/>
            <a:ext cx="7498080" cy="1143000"/>
          </a:xfrm>
        </p:spPr>
        <p:txBody>
          <a:bodyPr>
            <a:normAutofit fontScale="90000"/>
          </a:bodyPr>
          <a:lstStyle/>
          <a:p>
            <a:r>
              <a:rPr lang="en-US" dirty="0" smtClean="0"/>
              <a:t>MEDIATION LAW – AN ANALYSIS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1143000"/>
          </a:xfrm>
        </p:spPr>
        <p:txBody>
          <a:bodyPr/>
          <a:lstStyle/>
          <a:p>
            <a:pPr algn="ctr"/>
            <a:r>
              <a:rPr lang="en-US" dirty="0" smtClean="0"/>
              <a:t>YEARWISE CASE STATUS </a:t>
            </a:r>
            <a:endParaRPr lang="en-US" dirty="0"/>
          </a:p>
        </p:txBody>
      </p:sp>
      <p:pic>
        <p:nvPicPr>
          <p:cNvPr id="4" name="Content Placeholder 3" descr="statistika_eng.png"/>
          <p:cNvPicPr>
            <a:picLocks noGrp="1" noChangeAspect="1"/>
          </p:cNvPicPr>
          <p:nvPr>
            <p:ph idx="1"/>
          </p:nvPr>
        </p:nvPicPr>
        <p:blipFill>
          <a:blip r:embed="rId3" cstate="print"/>
          <a:stretch>
            <a:fillRect/>
          </a:stretch>
        </p:blipFill>
        <p:spPr>
          <a:xfrm>
            <a:off x="2267744" y="1055664"/>
            <a:ext cx="5022453" cy="580233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98080" cy="1143000"/>
          </a:xfrm>
        </p:spPr>
        <p:txBody>
          <a:bodyPr/>
          <a:lstStyle/>
          <a:p>
            <a:pPr algn="ctr"/>
            <a:r>
              <a:rPr lang="en-US" b="1" dirty="0" smtClean="0">
                <a:solidFill>
                  <a:schemeClr val="accent3"/>
                </a:solidFill>
              </a:rPr>
              <a:t>ACTUAL STATUS OF IN INDIA </a:t>
            </a:r>
            <a:endParaRPr lang="en-US" b="1" dirty="0">
              <a:solidFill>
                <a:schemeClr val="accent3"/>
              </a:solidFill>
            </a:endParaRPr>
          </a:p>
        </p:txBody>
      </p:sp>
      <p:pic>
        <p:nvPicPr>
          <p:cNvPr id="4" name="Content Placeholder 3" descr="03bg_Mediation_pro_1042380g.jpg"/>
          <p:cNvPicPr>
            <a:picLocks noGrp="1" noChangeAspect="1"/>
          </p:cNvPicPr>
          <p:nvPr>
            <p:ph idx="1"/>
          </p:nvPr>
        </p:nvPicPr>
        <p:blipFill>
          <a:blip r:embed="rId2" cstate="print"/>
          <a:stretch>
            <a:fillRect/>
          </a:stretch>
        </p:blipFill>
        <p:spPr>
          <a:xfrm>
            <a:off x="0" y="1325842"/>
            <a:ext cx="9144000" cy="553215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498080" cy="1143000"/>
          </a:xfrm>
        </p:spPr>
        <p:txBody>
          <a:bodyPr/>
          <a:lstStyle/>
          <a:p>
            <a:r>
              <a:rPr lang="en-US" dirty="0" smtClean="0">
                <a:solidFill>
                  <a:schemeClr val="accent6">
                    <a:lumMod val="50000"/>
                  </a:schemeClr>
                </a:solidFill>
              </a:rPr>
              <a:t>LITIGANT VERSUS LITIGATOR</a:t>
            </a:r>
            <a:endParaRPr lang="en-US" dirty="0">
              <a:solidFill>
                <a:schemeClr val="accent6">
                  <a:lumMod val="50000"/>
                </a:schemeClr>
              </a:solidFill>
            </a:endParaRPr>
          </a:p>
        </p:txBody>
      </p:sp>
      <p:pic>
        <p:nvPicPr>
          <p:cNvPr id="4" name="Content Placeholder 3" descr="5_-Case-Resolution-Aims-Pl-vs-Pl-Ls.jpg"/>
          <p:cNvPicPr>
            <a:picLocks noGrp="1" noChangeAspect="1"/>
          </p:cNvPicPr>
          <p:nvPr>
            <p:ph idx="1"/>
          </p:nvPr>
        </p:nvPicPr>
        <p:blipFill>
          <a:blip r:embed="rId2" cstate="print"/>
          <a:stretch>
            <a:fillRect/>
          </a:stretch>
        </p:blipFill>
        <p:spPr>
          <a:xfrm>
            <a:off x="0" y="1910147"/>
            <a:ext cx="9245623" cy="4947853"/>
          </a:xfr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 y="-1"/>
          <a:ext cx="12276856" cy="8253538"/>
        </p:xfrm>
        <a:graphic>
          <a:graphicData uri="http://schemas.openxmlformats.org/drawingml/2006/table">
            <a:tbl>
              <a:tblPr/>
              <a:tblGrid>
                <a:gridCol w="3069214"/>
                <a:gridCol w="3069214"/>
                <a:gridCol w="3069214"/>
                <a:gridCol w="3069214"/>
              </a:tblGrid>
              <a:tr h="349298">
                <a:tc>
                  <a:txBody>
                    <a:bodyPr/>
                    <a:lstStyle/>
                    <a:p>
                      <a:pPr marL="0" marR="0" algn="l">
                        <a:lnSpc>
                          <a:spcPts val="1650"/>
                        </a:lnSpc>
                        <a:spcBef>
                          <a:spcPts val="2400"/>
                        </a:spcBef>
                        <a:spcAft>
                          <a:spcPts val="2400"/>
                        </a:spcAft>
                      </a:pPr>
                      <a:r>
                        <a:rPr lang="en-US" sz="1400" b="1" dirty="0">
                          <a:solidFill>
                            <a:srgbClr val="FF0000"/>
                          </a:solidFill>
                          <a:latin typeface="Helvetica"/>
                          <a:ea typeface="Times New Roman"/>
                          <a:cs typeface="Times New Roman"/>
                        </a:rPr>
                        <a:t>	Litigation</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ctr">
                        <a:lnSpc>
                          <a:spcPts val="1650"/>
                        </a:lnSpc>
                        <a:spcBef>
                          <a:spcPts val="2400"/>
                        </a:spcBef>
                        <a:spcAft>
                          <a:spcPts val="2400"/>
                        </a:spcAft>
                      </a:pPr>
                      <a:r>
                        <a:rPr lang="en-US" sz="1400" b="1">
                          <a:solidFill>
                            <a:srgbClr val="800080"/>
                          </a:solidFill>
                          <a:latin typeface="Helvetica"/>
                          <a:ea typeface="Times New Roman"/>
                          <a:cs typeface="Times New Roman"/>
                        </a:rPr>
                        <a:t>Arbitration</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ctr">
                        <a:lnSpc>
                          <a:spcPts val="1650"/>
                        </a:lnSpc>
                        <a:spcBef>
                          <a:spcPts val="2400"/>
                        </a:spcBef>
                        <a:spcAft>
                          <a:spcPts val="2400"/>
                        </a:spcAft>
                      </a:pPr>
                      <a:r>
                        <a:rPr lang="en-US" sz="1400" b="1">
                          <a:solidFill>
                            <a:srgbClr val="339966"/>
                          </a:solidFill>
                          <a:latin typeface="Helvetica"/>
                          <a:ea typeface="Times New Roman"/>
                          <a:cs typeface="Times New Roman"/>
                        </a:rPr>
                        <a:t>Mediation</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ctr">
                        <a:lnSpc>
                          <a:spcPts val="1650"/>
                        </a:lnSpc>
                        <a:spcBef>
                          <a:spcPts val="2400"/>
                        </a:spcBef>
                        <a:spcAft>
                          <a:spcPts val="2400"/>
                        </a:spcAft>
                      </a:pP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r>
              <a:tr h="782675">
                <a:tc>
                  <a:txBody>
                    <a:bodyPr/>
                    <a:lstStyle/>
                    <a:p>
                      <a:pPr marL="0" marR="0" algn="l">
                        <a:lnSpc>
                          <a:spcPts val="1650"/>
                        </a:lnSpc>
                        <a:spcBef>
                          <a:spcPts val="0"/>
                        </a:spcBef>
                        <a:spcAft>
                          <a:spcPts val="0"/>
                        </a:spcAft>
                      </a:pPr>
                      <a:r>
                        <a:rPr lang="en-US" sz="1400">
                          <a:solidFill>
                            <a:srgbClr val="FF0000"/>
                          </a:solidFill>
                          <a:latin typeface="Helvetica"/>
                          <a:ea typeface="Times New Roman"/>
                          <a:cs typeface="Times New Roman"/>
                        </a:rPr>
                        <a:t>The goal is to win and, as a result, partners become adversaries</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800080"/>
                          </a:solidFill>
                          <a:latin typeface="Helvetica"/>
                          <a:ea typeface="Times New Roman"/>
                          <a:cs typeface="Times New Roman"/>
                        </a:rPr>
                        <a:t>The goal is to win and, as a result, partners become adversaries</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339966"/>
                          </a:solidFill>
                          <a:latin typeface="Helvetica"/>
                          <a:ea typeface="Times New Roman"/>
                          <a:cs typeface="Times New Roman"/>
                        </a:rPr>
                        <a:t>Goal is to work together to come to a resolution</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r>
              <a:tr h="607922">
                <a:tc>
                  <a:txBody>
                    <a:bodyPr/>
                    <a:lstStyle/>
                    <a:p>
                      <a:pPr marL="0" marR="0" algn="l">
                        <a:lnSpc>
                          <a:spcPts val="1650"/>
                        </a:lnSpc>
                        <a:spcBef>
                          <a:spcPts val="0"/>
                        </a:spcBef>
                        <a:spcAft>
                          <a:spcPts val="0"/>
                        </a:spcAft>
                      </a:pPr>
                      <a:r>
                        <a:rPr lang="en-US" sz="1400" dirty="0">
                          <a:solidFill>
                            <a:srgbClr val="FF0000"/>
                          </a:solidFill>
                          <a:latin typeface="Helvetica"/>
                          <a:ea typeface="Times New Roman"/>
                          <a:cs typeface="Times New Roman"/>
                        </a:rPr>
                        <a:t>Decision-making is in the hands of the judge and jury</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800080"/>
                          </a:solidFill>
                          <a:latin typeface="Helvetica"/>
                          <a:ea typeface="Times New Roman"/>
                          <a:cs typeface="Times New Roman"/>
                        </a:rPr>
                        <a:t>Decision-making is in the hands of an arbiter</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339966"/>
                          </a:solidFill>
                          <a:latin typeface="Helvetica"/>
                          <a:ea typeface="Times New Roman"/>
                          <a:cs typeface="Times New Roman"/>
                        </a:rPr>
                        <a:t>Decision-making stays in the hands of the partners</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r>
              <a:tr h="1216053">
                <a:tc>
                  <a:txBody>
                    <a:bodyPr/>
                    <a:lstStyle/>
                    <a:p>
                      <a:pPr marL="0" marR="0" algn="l">
                        <a:lnSpc>
                          <a:spcPts val="1650"/>
                        </a:lnSpc>
                        <a:spcBef>
                          <a:spcPts val="0"/>
                        </a:spcBef>
                        <a:spcAft>
                          <a:spcPts val="0"/>
                        </a:spcAft>
                      </a:pPr>
                      <a:r>
                        <a:rPr lang="en-US" sz="1400" dirty="0">
                          <a:solidFill>
                            <a:srgbClr val="FF0000"/>
                          </a:solidFill>
                          <a:latin typeface="Helvetica"/>
                          <a:ea typeface="Times New Roman"/>
                          <a:cs typeface="Times New Roman"/>
                        </a:rPr>
                        <a:t>The dispute is a matter of public record. This can negatively impact  business relationships</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800080"/>
                          </a:solidFill>
                          <a:latin typeface="Helvetica"/>
                          <a:ea typeface="Times New Roman"/>
                          <a:cs typeface="Times New Roman"/>
                        </a:rPr>
                        <a:t>The dispute is  confidential</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339966"/>
                          </a:solidFill>
                          <a:latin typeface="Helvetica"/>
                          <a:ea typeface="Times New Roman"/>
                          <a:cs typeface="Times New Roman"/>
                        </a:rPr>
                        <a:t>The dispute is confidential</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r>
              <a:tr h="782675">
                <a:tc>
                  <a:txBody>
                    <a:bodyPr/>
                    <a:lstStyle/>
                    <a:p>
                      <a:pPr marL="0" marR="0" algn="l">
                        <a:lnSpc>
                          <a:spcPts val="1650"/>
                        </a:lnSpc>
                        <a:spcBef>
                          <a:spcPts val="0"/>
                        </a:spcBef>
                        <a:spcAft>
                          <a:spcPts val="0"/>
                        </a:spcAft>
                      </a:pPr>
                      <a:r>
                        <a:rPr lang="en-US" sz="1400">
                          <a:solidFill>
                            <a:srgbClr val="FF0000"/>
                          </a:solidFill>
                          <a:latin typeface="Helvetica"/>
                          <a:ea typeface="Times New Roman"/>
                          <a:cs typeface="Times New Roman"/>
                        </a:rPr>
                        <a:t>Very long and expensive process</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800080"/>
                          </a:solidFill>
                          <a:latin typeface="Helvetica"/>
                          <a:ea typeface="Times New Roman"/>
                          <a:cs typeface="Times New Roman"/>
                        </a:rPr>
                        <a:t>Less extensive than litigation, but still fairly long and expensive</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339966"/>
                          </a:solidFill>
                          <a:latin typeface="Helvetica"/>
                          <a:ea typeface="Times New Roman"/>
                          <a:cs typeface="Times New Roman"/>
                        </a:rPr>
                        <a:t>Much shorter and less expensive than litigation</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r>
              <a:tr h="1432742">
                <a:tc>
                  <a:txBody>
                    <a:bodyPr/>
                    <a:lstStyle/>
                    <a:p>
                      <a:pPr marL="0" marR="0" algn="l">
                        <a:lnSpc>
                          <a:spcPts val="1650"/>
                        </a:lnSpc>
                        <a:spcBef>
                          <a:spcPts val="0"/>
                        </a:spcBef>
                        <a:spcAft>
                          <a:spcPts val="0"/>
                        </a:spcAft>
                      </a:pPr>
                      <a:r>
                        <a:rPr lang="en-US" sz="1400" dirty="0">
                          <a:solidFill>
                            <a:srgbClr val="FF0000"/>
                          </a:solidFill>
                          <a:latin typeface="Helvetica"/>
                          <a:ea typeface="Times New Roman"/>
                          <a:cs typeface="Times New Roman"/>
                        </a:rPr>
                        <a:t>Deals mostly with problems from the past.</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800080"/>
                          </a:solidFill>
                          <a:latin typeface="Helvetica"/>
                          <a:ea typeface="Times New Roman"/>
                          <a:cs typeface="Times New Roman"/>
                        </a:rPr>
                        <a:t>Deals mostly with problems from the past.</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339966"/>
                          </a:solidFill>
                          <a:latin typeface="Helvetica"/>
                          <a:ea typeface="Times New Roman"/>
                          <a:cs typeface="Times New Roman"/>
                        </a:rPr>
                        <a:t>Looks for ways to manage the existing problem.</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r>
              <a:tr h="1649431">
                <a:tc>
                  <a:txBody>
                    <a:bodyPr/>
                    <a:lstStyle/>
                    <a:p>
                      <a:pPr marL="0" marR="0" algn="l">
                        <a:lnSpc>
                          <a:spcPct val="100000"/>
                        </a:lnSpc>
                        <a:spcBef>
                          <a:spcPts val="0"/>
                        </a:spcBef>
                        <a:spcAft>
                          <a:spcPts val="0"/>
                        </a:spcAft>
                      </a:pPr>
                      <a:r>
                        <a:rPr lang="en-US" sz="1400" dirty="0">
                          <a:solidFill>
                            <a:srgbClr val="FF0000"/>
                          </a:solidFill>
                          <a:latin typeface="Helvetica"/>
                          <a:ea typeface="Times New Roman"/>
                          <a:cs typeface="Times New Roman"/>
                        </a:rPr>
                        <a:t>Does not address the relationship, only property and rights</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a:solidFill>
                            <a:srgbClr val="800080"/>
                          </a:solidFill>
                          <a:latin typeface="Helvetica"/>
                          <a:ea typeface="Times New Roman"/>
                          <a:cs typeface="Times New Roman"/>
                        </a:rPr>
                        <a:t>Does not address the relationship, only property and rights</a:t>
                      </a:r>
                      <a:endParaRPr lang="en-US" sz="140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dirty="0">
                          <a:solidFill>
                            <a:srgbClr val="339966"/>
                          </a:solidFill>
                          <a:latin typeface="Helvetica"/>
                          <a:ea typeface="Times New Roman"/>
                          <a:cs typeface="Times New Roman"/>
                        </a:rPr>
                        <a:t>Addresses the relationship, property and rights</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r>
              <a:tr h="1432742">
                <a:tc>
                  <a:txBody>
                    <a:bodyPr/>
                    <a:lstStyle/>
                    <a:p>
                      <a:pPr marL="0" marR="0" algn="l">
                        <a:lnSpc>
                          <a:spcPts val="1650"/>
                        </a:lnSpc>
                        <a:spcBef>
                          <a:spcPts val="0"/>
                        </a:spcBef>
                        <a:spcAft>
                          <a:spcPts val="0"/>
                        </a:spcAft>
                      </a:pPr>
                      <a:r>
                        <a:rPr lang="en-US" sz="1400" dirty="0">
                          <a:solidFill>
                            <a:srgbClr val="FF0000"/>
                          </a:solidFill>
                          <a:latin typeface="Helvetica"/>
                          <a:ea typeface="Times New Roman"/>
                          <a:cs typeface="Times New Roman"/>
                        </a:rPr>
                        <a:t>The judge signs an order which determines rights and property distribution.</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dirty="0">
                          <a:solidFill>
                            <a:srgbClr val="800080"/>
                          </a:solidFill>
                          <a:latin typeface="Helvetica"/>
                          <a:ea typeface="Times New Roman"/>
                          <a:cs typeface="Times New Roman"/>
                        </a:rPr>
                        <a:t>The arbiter and the parties sign a document which determines rights and property distribution</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r>
                        <a:rPr lang="en-US" sz="1400" dirty="0">
                          <a:solidFill>
                            <a:srgbClr val="339966"/>
                          </a:solidFill>
                          <a:latin typeface="Helvetica"/>
                          <a:ea typeface="Times New Roman"/>
                          <a:cs typeface="Times New Roman"/>
                        </a:rPr>
                        <a:t>The parties create a written document memorializing their agreements.</a:t>
                      </a: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c>
                  <a:txBody>
                    <a:bodyPr/>
                    <a:lstStyle/>
                    <a:p>
                      <a:pPr marL="0" marR="0" algn="l">
                        <a:lnSpc>
                          <a:spcPts val="1650"/>
                        </a:lnSpc>
                        <a:spcBef>
                          <a:spcPts val="0"/>
                        </a:spcBef>
                        <a:spcAft>
                          <a:spcPts val="0"/>
                        </a:spcAft>
                      </a:pPr>
                      <a:endParaRPr lang="en-US" sz="1400" dirty="0">
                        <a:latin typeface="Calibri"/>
                        <a:ea typeface="Calibri"/>
                        <a:cs typeface="Times New Roman"/>
                      </a:endParaRPr>
                    </a:p>
                  </a:txBody>
                  <a:tcPr marL="66063" marR="66063" marT="66063" marB="66063">
                    <a:lnL>
                      <a:noFill/>
                    </a:lnL>
                    <a:lnR>
                      <a:noFill/>
                    </a:lnR>
                    <a:lnT>
                      <a:noFill/>
                    </a:lnT>
                    <a:lnB>
                      <a:noFill/>
                    </a:lnB>
                    <a:solidFill>
                      <a:srgbClr val="FFFFFF"/>
                    </a:solidFill>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fdgdfgfd.jpg"/>
          <p:cNvPicPr>
            <a:picLocks noGrp="1" noChangeAspect="1"/>
          </p:cNvPicPr>
          <p:nvPr>
            <p:ph idx="1"/>
          </p:nvPr>
        </p:nvPicPr>
        <p:blipFill>
          <a:blip r:embed="rId3" cstate="print"/>
          <a:stretch>
            <a:fillRect/>
          </a:stretch>
        </p:blipFill>
        <p:spPr>
          <a:xfrm>
            <a:off x="2604537" y="1447800"/>
            <a:ext cx="5160475" cy="4800600"/>
          </a:xfrm>
        </p:spPr>
      </p:pic>
      <p:sp>
        <p:nvSpPr>
          <p:cNvPr id="8" name="Title 1"/>
          <p:cNvSpPr>
            <a:spLocks noGrp="1"/>
          </p:cNvSpPr>
          <p:nvPr>
            <p:ph type="title"/>
          </p:nvPr>
        </p:nvSpPr>
        <p:spPr>
          <a:xfrm>
            <a:off x="1435608" y="274638"/>
            <a:ext cx="7498080" cy="1143000"/>
          </a:xfrm>
        </p:spPr>
        <p:txBody>
          <a:bodyPr>
            <a:normAutofit fontScale="90000"/>
          </a:bodyPr>
          <a:lstStyle/>
          <a:p>
            <a:r>
              <a:rPr lang="en-US" dirty="0" smtClean="0"/>
              <a:t>SETTLEMENT AS PER REFERRAL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SAMPLE STUDY OF A DISTRICT COURT AS PER CASES REFERRED</a:t>
            </a:r>
            <a:endParaRPr lang="en-US" dirty="0"/>
          </a:p>
        </p:txBody>
      </p:sp>
      <p:pic>
        <p:nvPicPr>
          <p:cNvPr id="4" name="Content Placeholder 3" descr="fgdfgdf.jpg"/>
          <p:cNvPicPr>
            <a:picLocks noGrp="1" noChangeAspect="1"/>
          </p:cNvPicPr>
          <p:nvPr>
            <p:ph idx="1"/>
          </p:nvPr>
        </p:nvPicPr>
        <p:blipFill>
          <a:blip r:embed="rId2" cstate="print"/>
          <a:stretch>
            <a:fillRect/>
          </a:stretch>
        </p:blipFill>
        <p:spPr>
          <a:xfrm>
            <a:off x="2242660" y="1447800"/>
            <a:ext cx="5884230" cy="4800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Content Placeholder 3" descr="dfgdfgdf.jpg"/>
          <p:cNvPicPr>
            <a:picLocks noGrp="1" noChangeAspect="1"/>
          </p:cNvPicPr>
          <p:nvPr>
            <p:ph idx="1"/>
          </p:nvPr>
        </p:nvPicPr>
        <p:blipFill>
          <a:blip r:embed="rId2" cstate="print"/>
          <a:stretch>
            <a:fillRect/>
          </a:stretch>
        </p:blipFill>
        <p:spPr>
          <a:xfrm>
            <a:off x="1435100" y="2143428"/>
            <a:ext cx="7499350" cy="340934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Content Placeholder 3" descr="gdfsgdfgdfgdfg.jpg"/>
          <p:cNvPicPr>
            <a:picLocks noGrp="1" noChangeAspect="1"/>
          </p:cNvPicPr>
          <p:nvPr>
            <p:ph idx="1"/>
          </p:nvPr>
        </p:nvPicPr>
        <p:blipFill>
          <a:blip r:embed="rId2" cstate="print"/>
          <a:stretch>
            <a:fillRect/>
          </a:stretch>
        </p:blipFill>
        <p:spPr>
          <a:xfrm>
            <a:off x="1589087" y="1738312"/>
            <a:ext cx="7191375" cy="42195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mbria" panose="02040503050406030204" pitchFamily="18" charset="0"/>
                <a:cs typeface="Times New Roman" pitchFamily="18" charset="0"/>
              </a:rPr>
              <a:t>WHAT IS MEDIATION?</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971600" y="1844824"/>
            <a:ext cx="8093496" cy="4320480"/>
          </a:xfrm>
        </p:spPr>
        <p:txBody>
          <a:bodyPr>
            <a:normAutofit fontScale="92500"/>
          </a:bodyPr>
          <a:lstStyle/>
          <a:p>
            <a:pPr algn="just">
              <a:lnSpc>
                <a:spcPct val="150000"/>
              </a:lnSpc>
            </a:pPr>
            <a:r>
              <a:rPr lang="en-IN" sz="3000" dirty="0" smtClean="0">
                <a:latin typeface="Cambria" panose="02040503050406030204" pitchFamily="18" charset="0"/>
                <a:cs typeface="Times New Roman" pitchFamily="18" charset="0"/>
              </a:rPr>
              <a:t>A </a:t>
            </a:r>
            <a:r>
              <a:rPr lang="en-IN" sz="3000" dirty="0">
                <a:latin typeface="Cambria" panose="02040503050406030204" pitchFamily="18" charset="0"/>
                <a:cs typeface="Times New Roman" pitchFamily="18" charset="0"/>
              </a:rPr>
              <a:t>process in which two or more people involved in a dispute come together to try and find a fair and workable solution to their problem</a:t>
            </a:r>
            <a:r>
              <a:rPr lang="en-IN" sz="3000" dirty="0" smtClean="0">
                <a:latin typeface="Cambria" panose="02040503050406030204" pitchFamily="18" charset="0"/>
                <a:cs typeface="Times New Roman" pitchFamily="18" charset="0"/>
              </a:rPr>
              <a:t>.</a:t>
            </a:r>
          </a:p>
          <a:p>
            <a:pPr algn="just">
              <a:lnSpc>
                <a:spcPct val="150000"/>
              </a:lnSpc>
            </a:pPr>
            <a:r>
              <a:rPr lang="en-IN" sz="3000" dirty="0">
                <a:cs typeface="Times New Roman" pitchFamily="18" charset="0"/>
              </a:rPr>
              <a:t>T</a:t>
            </a:r>
            <a:r>
              <a:rPr lang="en-IN" sz="3000" dirty="0" smtClean="0">
                <a:latin typeface="Cambria" panose="02040503050406030204" pitchFamily="18" charset="0"/>
                <a:cs typeface="Times New Roman" pitchFamily="18" charset="0"/>
              </a:rPr>
              <a:t>his </a:t>
            </a:r>
            <a:r>
              <a:rPr lang="en-IN" sz="3000" dirty="0">
                <a:latin typeface="Cambria" panose="02040503050406030204" pitchFamily="18" charset="0"/>
                <a:cs typeface="Times New Roman" pitchFamily="18" charset="0"/>
              </a:rPr>
              <a:t>process is accomplished through the use of a mediator who is </a:t>
            </a:r>
            <a:r>
              <a:rPr lang="en-IN" sz="3000" dirty="0" smtClean="0">
                <a:latin typeface="Cambria" panose="02040503050406030204" pitchFamily="18" charset="0"/>
                <a:cs typeface="Times New Roman" pitchFamily="18" charset="0"/>
              </a:rPr>
              <a:t>a </a:t>
            </a:r>
            <a:r>
              <a:rPr lang="en-IN" sz="3000" dirty="0">
                <a:latin typeface="Cambria" panose="02040503050406030204" pitchFamily="18" charset="0"/>
                <a:cs typeface="Times New Roman" pitchFamily="18" charset="0"/>
              </a:rPr>
              <a:t>neutral third person who is trained in cooperative conflict resolution.</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236296" y="44624"/>
            <a:ext cx="1600200" cy="16002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5" name="Picture 4" descr="Mediation-Dispute-Resolution.jpg"/>
          <p:cNvPicPr>
            <a:picLocks noChangeAspect="1"/>
          </p:cNvPicPr>
          <p:nvPr/>
        </p:nvPicPr>
        <p:blipFill>
          <a:blip r:embed="rId4" cstate="print"/>
          <a:stretch>
            <a:fillRect/>
          </a:stretch>
        </p:blipFill>
        <p:spPr>
          <a:xfrm>
            <a:off x="6584166" y="6961"/>
            <a:ext cx="2480930" cy="1477823"/>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9107576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cs typeface="Times New Roman" pitchFamily="18" charset="0"/>
              </a:rPr>
              <a:t>CASES SUITABLE FOR MEDIATION</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7" y="1600200"/>
            <a:ext cx="7942099" cy="4925144"/>
          </a:xfrm>
        </p:spPr>
        <p:txBody>
          <a:bodyPr>
            <a:normAutofit fontScale="70000" lnSpcReduction="20000"/>
          </a:bodyPr>
          <a:lstStyle/>
          <a:p>
            <a:pPr marL="0" indent="0">
              <a:buNone/>
            </a:pPr>
            <a:r>
              <a:rPr lang="en-US" dirty="0" smtClean="0">
                <a:latin typeface="Cambria" panose="02040503050406030204" pitchFamily="18" charset="0"/>
                <a:cs typeface="Times New Roman" pitchFamily="18" charset="0"/>
              </a:rPr>
              <a:t>Cases relating to:</a:t>
            </a:r>
          </a:p>
          <a:p>
            <a:pPr marL="0" indent="0">
              <a:buNone/>
            </a:pPr>
            <a:endParaRPr lang="en-US" dirty="0" smtClean="0">
              <a:latin typeface="Cambria" panose="02040503050406030204" pitchFamily="18" charset="0"/>
              <a:cs typeface="Times New Roman" pitchFamily="18" charset="0"/>
            </a:endParaRPr>
          </a:p>
          <a:p>
            <a:pPr lvl="1"/>
            <a:r>
              <a:rPr lang="en-US" dirty="0" smtClean="0">
                <a:latin typeface="Cambria" panose="02040503050406030204" pitchFamily="18" charset="0"/>
                <a:cs typeface="Times New Roman" pitchFamily="18" charset="0"/>
              </a:rPr>
              <a:t>Trade, commerce and contract</a:t>
            </a:r>
          </a:p>
          <a:p>
            <a:pPr lvl="1"/>
            <a:r>
              <a:rPr lang="en-US" dirty="0" smtClean="0">
                <a:latin typeface="Cambria" panose="02040503050406030204" pitchFamily="18" charset="0"/>
                <a:cs typeface="Times New Roman" pitchFamily="18" charset="0"/>
              </a:rPr>
              <a:t>Specific performance</a:t>
            </a:r>
          </a:p>
          <a:p>
            <a:pPr lvl="1"/>
            <a:r>
              <a:rPr lang="en-US" dirty="0" smtClean="0">
                <a:latin typeface="Cambria" panose="02040503050406030204" pitchFamily="18" charset="0"/>
                <a:cs typeface="Times New Roman" pitchFamily="18" charset="0"/>
              </a:rPr>
              <a:t>Tortious liability</a:t>
            </a:r>
          </a:p>
          <a:p>
            <a:pPr lvl="1"/>
            <a:r>
              <a:rPr lang="en-US" dirty="0" smtClean="0">
                <a:latin typeface="Cambria" panose="02040503050406030204" pitchFamily="18" charset="0"/>
                <a:cs typeface="Times New Roman" pitchFamily="18" charset="0"/>
              </a:rPr>
              <a:t>Consumer disputes</a:t>
            </a:r>
          </a:p>
          <a:p>
            <a:pPr marL="0" indent="0">
              <a:buNone/>
            </a:pPr>
            <a:endParaRPr lang="en-US" dirty="0" smtClean="0">
              <a:latin typeface="Cambria" panose="02040503050406030204" pitchFamily="18" charset="0"/>
              <a:cs typeface="Times New Roman" pitchFamily="18" charset="0"/>
            </a:endParaRPr>
          </a:p>
          <a:p>
            <a:pPr marL="0" indent="0">
              <a:buNone/>
            </a:pPr>
            <a:r>
              <a:rPr lang="en-US" dirty="0" smtClean="0">
                <a:latin typeface="Cambria" panose="02040503050406030204" pitchFamily="18" charset="0"/>
                <a:cs typeface="Times New Roman" pitchFamily="18" charset="0"/>
              </a:rPr>
              <a:t>Disputes between:</a:t>
            </a:r>
          </a:p>
          <a:p>
            <a:pPr lvl="1"/>
            <a:r>
              <a:rPr lang="en-US" dirty="0" smtClean="0">
                <a:latin typeface="Cambria" panose="02040503050406030204" pitchFamily="18" charset="0"/>
                <a:cs typeface="Times New Roman" pitchFamily="18" charset="0"/>
              </a:rPr>
              <a:t>Suppliers and customers</a:t>
            </a:r>
          </a:p>
          <a:p>
            <a:pPr lvl="1"/>
            <a:r>
              <a:rPr lang="en-US" dirty="0" smtClean="0">
                <a:latin typeface="Cambria" panose="02040503050406030204" pitchFamily="18" charset="0"/>
                <a:cs typeface="Times New Roman" pitchFamily="18" charset="0"/>
              </a:rPr>
              <a:t>Bankers and customers</a:t>
            </a:r>
          </a:p>
          <a:p>
            <a:pPr lvl="1"/>
            <a:r>
              <a:rPr lang="en-US" dirty="0" smtClean="0">
                <a:latin typeface="Cambria" panose="02040503050406030204" pitchFamily="18" charset="0"/>
                <a:cs typeface="Times New Roman" pitchFamily="18" charset="0"/>
              </a:rPr>
              <a:t>Developers/builders and customers</a:t>
            </a:r>
          </a:p>
          <a:p>
            <a:pPr lvl="1"/>
            <a:r>
              <a:rPr lang="en-US" dirty="0" smtClean="0">
                <a:latin typeface="Cambria" panose="02040503050406030204" pitchFamily="18" charset="0"/>
                <a:cs typeface="Times New Roman" pitchFamily="18" charset="0"/>
              </a:rPr>
              <a:t>Landlords and tenants</a:t>
            </a:r>
          </a:p>
          <a:p>
            <a:pPr lvl="1"/>
            <a:r>
              <a:rPr lang="en-US" dirty="0" smtClean="0">
                <a:latin typeface="Cambria" panose="02040503050406030204" pitchFamily="18" charset="0"/>
                <a:cs typeface="Times New Roman" pitchFamily="18" charset="0"/>
              </a:rPr>
              <a:t>Licensor and licensee</a:t>
            </a:r>
          </a:p>
          <a:p>
            <a:pPr lvl="1"/>
            <a:r>
              <a:rPr lang="en-US" dirty="0" smtClean="0">
                <a:latin typeface="Cambria" panose="02040503050406030204" pitchFamily="18" charset="0"/>
                <a:cs typeface="Times New Roman" pitchFamily="18" charset="0"/>
              </a:rPr>
              <a:t>Insurer and insured</a:t>
            </a:r>
          </a:p>
          <a:p>
            <a:pPr marL="0" indent="0">
              <a:buNone/>
            </a:pPr>
            <a:endParaRPr lang="en-IN"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372200" y="1916832"/>
            <a:ext cx="2154460" cy="174307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842582" y="3861048"/>
            <a:ext cx="2143125" cy="214312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3829349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28800"/>
            <a:ext cx="7776864" cy="4929411"/>
          </a:xfrm>
        </p:spPr>
        <p:txBody>
          <a:bodyPr>
            <a:normAutofit lnSpcReduction="10000"/>
          </a:bodyPr>
          <a:lstStyle/>
          <a:p>
            <a:pPr marL="0" indent="0">
              <a:lnSpc>
                <a:spcPct val="150000"/>
              </a:lnSpc>
              <a:buNone/>
            </a:pPr>
            <a:r>
              <a:rPr lang="en-US" sz="3000" dirty="0" smtClean="0">
                <a:latin typeface="Cambria" panose="02040503050406030204" pitchFamily="18" charset="0"/>
                <a:cs typeface="Times New Roman" pitchFamily="18" charset="0"/>
              </a:rPr>
              <a:t>Cases arising from strained or soured relationships:</a:t>
            </a:r>
          </a:p>
          <a:p>
            <a:pPr>
              <a:lnSpc>
                <a:spcPct val="150000"/>
              </a:lnSpc>
            </a:pPr>
            <a:r>
              <a:rPr lang="en-US" sz="3000" dirty="0" smtClean="0">
                <a:latin typeface="Cambria" panose="02040503050406030204" pitchFamily="18" charset="0"/>
                <a:cs typeface="Times New Roman" pitchFamily="18" charset="0"/>
              </a:rPr>
              <a:t>Disputes relating to matrimonial causes</a:t>
            </a:r>
          </a:p>
          <a:p>
            <a:pPr>
              <a:lnSpc>
                <a:spcPct val="150000"/>
              </a:lnSpc>
            </a:pPr>
            <a:r>
              <a:rPr lang="en-US" sz="3000" dirty="0" smtClean="0">
                <a:latin typeface="Cambria" panose="02040503050406030204" pitchFamily="18" charset="0"/>
                <a:cs typeface="Times New Roman" pitchFamily="18" charset="0"/>
              </a:rPr>
              <a:t>Disputes relating to partition/division among family members</a:t>
            </a:r>
          </a:p>
          <a:p>
            <a:pPr>
              <a:lnSpc>
                <a:spcPct val="150000"/>
              </a:lnSpc>
            </a:pPr>
            <a:r>
              <a:rPr lang="en-US" sz="3000" dirty="0" smtClean="0">
                <a:latin typeface="Cambria" panose="02040503050406030204" pitchFamily="18" charset="0"/>
                <a:cs typeface="Times New Roman" pitchFamily="18" charset="0"/>
              </a:rPr>
              <a:t>Disputes relating to partnership among partners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357050" y="82745"/>
            <a:ext cx="2786950" cy="1762079"/>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24866648"/>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sz="3000" dirty="0">
                <a:latin typeface="Cambria" panose="02040503050406030204" pitchFamily="18" charset="0"/>
                <a:cs typeface="Times New Roman" pitchFamily="18" charset="0"/>
              </a:rPr>
              <a:t>Disputes between </a:t>
            </a:r>
            <a:r>
              <a:rPr lang="en-US" sz="3000" dirty="0" smtClean="0">
                <a:latin typeface="Cambria" panose="02040503050406030204" pitchFamily="18" charset="0"/>
                <a:cs typeface="Times New Roman" pitchFamily="18" charset="0"/>
              </a:rPr>
              <a:t>neighbors</a:t>
            </a:r>
            <a:endParaRPr lang="en-US" sz="3000" dirty="0">
              <a:latin typeface="Cambria" panose="02040503050406030204" pitchFamily="18" charset="0"/>
              <a:cs typeface="Times New Roman" pitchFamily="18" charset="0"/>
            </a:endParaRPr>
          </a:p>
          <a:p>
            <a:pPr>
              <a:lnSpc>
                <a:spcPct val="150000"/>
              </a:lnSpc>
            </a:pPr>
            <a:r>
              <a:rPr lang="en-US" sz="3000" dirty="0">
                <a:latin typeface="Cambria" panose="02040503050406030204" pitchFamily="18" charset="0"/>
                <a:cs typeface="Times New Roman" pitchFamily="18" charset="0"/>
              </a:rPr>
              <a:t>Disputes between employers and employees</a:t>
            </a:r>
          </a:p>
          <a:p>
            <a:pPr>
              <a:lnSpc>
                <a:spcPct val="150000"/>
              </a:lnSpc>
            </a:pPr>
            <a:r>
              <a:rPr lang="en-US" sz="3000" dirty="0">
                <a:latin typeface="Cambria" panose="02040503050406030204" pitchFamily="18" charset="0"/>
                <a:cs typeface="Times New Roman" pitchFamily="18" charset="0"/>
              </a:rPr>
              <a:t>Disputes among members of societies/associations</a:t>
            </a:r>
            <a:endParaRPr lang="en-IN" sz="3000" dirty="0">
              <a:latin typeface="Cambria" panose="02040503050406030204" pitchFamily="18" charset="0"/>
              <a:cs typeface="Times New Roman" pitchFamily="18" charset="0"/>
            </a:endParaRPr>
          </a:p>
          <a:p>
            <a:endParaRPr lang="en-IN"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30201885"/>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8100392" cy="1143000"/>
          </a:xfrm>
        </p:spPr>
        <p:txBody>
          <a:bodyPr>
            <a:noAutofit/>
          </a:bodyPr>
          <a:lstStyle/>
          <a:p>
            <a:r>
              <a:rPr lang="en-US" sz="3600" dirty="0" smtClean="0">
                <a:cs typeface="Times New Roman" pitchFamily="18" charset="0"/>
              </a:rPr>
              <a:t>CASES </a:t>
            </a:r>
            <a:r>
              <a:rPr lang="en-US" sz="3600" u="sng" dirty="0" smtClean="0">
                <a:cs typeface="Times New Roman" pitchFamily="18" charset="0"/>
              </a:rPr>
              <a:t>NOT </a:t>
            </a:r>
            <a:r>
              <a:rPr lang="en-US" sz="3600" u="sng" dirty="0">
                <a:cs typeface="Times New Roman" pitchFamily="18" charset="0"/>
              </a:rPr>
              <a:t>SUITABLE</a:t>
            </a:r>
            <a:r>
              <a:rPr lang="en-US" sz="3600" dirty="0">
                <a:cs typeface="Times New Roman" pitchFamily="18" charset="0"/>
              </a:rPr>
              <a:t> FOR MEDIATION</a:t>
            </a:r>
            <a:endParaRPr lang="en-IN" sz="3600" dirty="0"/>
          </a:p>
        </p:txBody>
      </p:sp>
      <p:sp>
        <p:nvSpPr>
          <p:cNvPr id="3" name="Content Placeholder 2"/>
          <p:cNvSpPr>
            <a:spLocks noGrp="1"/>
          </p:cNvSpPr>
          <p:nvPr>
            <p:ph idx="1"/>
          </p:nvPr>
        </p:nvSpPr>
        <p:spPr>
          <a:xfrm>
            <a:off x="1043608" y="1700808"/>
            <a:ext cx="7890080" cy="4547592"/>
          </a:xfrm>
        </p:spPr>
        <p:txBody>
          <a:bodyPr>
            <a:normAutofit fontScale="92500" lnSpcReduction="10000"/>
          </a:bodyPr>
          <a:lstStyle/>
          <a:p>
            <a:pPr marL="0" indent="0" algn="just">
              <a:lnSpc>
                <a:spcPct val="150000"/>
              </a:lnSpc>
              <a:buNone/>
            </a:pPr>
            <a:r>
              <a:rPr lang="en-US" sz="3000" dirty="0" smtClean="0">
                <a:latin typeface="Cambria" panose="02040503050406030204" pitchFamily="18" charset="0"/>
                <a:cs typeface="Times New Roman" pitchFamily="18" charset="0"/>
              </a:rPr>
              <a:t>The Supreme Court has also provided an “excluded category” where there is no need to refer a matter to an ADR process:</a:t>
            </a:r>
          </a:p>
          <a:p>
            <a:pPr algn="just">
              <a:lnSpc>
                <a:spcPct val="150000"/>
              </a:lnSpc>
            </a:pPr>
            <a:r>
              <a:rPr lang="en-US" sz="3000" dirty="0" smtClean="0">
                <a:latin typeface="Cambria" panose="02040503050406030204" pitchFamily="18" charset="0"/>
                <a:cs typeface="Times New Roman" pitchFamily="18" charset="0"/>
              </a:rPr>
              <a:t>Representative suits</a:t>
            </a:r>
          </a:p>
          <a:p>
            <a:pPr algn="just">
              <a:lnSpc>
                <a:spcPct val="150000"/>
              </a:lnSpc>
            </a:pPr>
            <a:r>
              <a:rPr lang="en-US" sz="3000" dirty="0" smtClean="0">
                <a:latin typeface="Cambria" panose="02040503050406030204" pitchFamily="18" charset="0"/>
                <a:cs typeface="Times New Roman" pitchFamily="18" charset="0"/>
              </a:rPr>
              <a:t>Disputes relation to election to public offices</a:t>
            </a:r>
          </a:p>
          <a:p>
            <a:pPr algn="just">
              <a:lnSpc>
                <a:spcPct val="150000"/>
              </a:lnSpc>
            </a:pPr>
            <a:r>
              <a:rPr lang="en-US" sz="3000" dirty="0" smtClean="0">
                <a:latin typeface="Cambria" panose="02040503050406030204" pitchFamily="18" charset="0"/>
                <a:cs typeface="Times New Roman" pitchFamily="18" charset="0"/>
              </a:rPr>
              <a:t>Suits for grant of probate or letters of administration</a:t>
            </a:r>
          </a:p>
          <a:p>
            <a:endParaRPr lang="en-IN"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9347797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772816"/>
            <a:ext cx="7797552" cy="4525963"/>
          </a:xfrm>
        </p:spPr>
        <p:txBody>
          <a:bodyPr>
            <a:normAutofit fontScale="92500" lnSpcReduction="10000"/>
          </a:bodyPr>
          <a:lstStyle/>
          <a:p>
            <a:pPr algn="just">
              <a:lnSpc>
                <a:spcPct val="150000"/>
              </a:lnSpc>
            </a:pPr>
            <a:r>
              <a:rPr lang="en-US" sz="3000" dirty="0">
                <a:latin typeface="Cambria" panose="02040503050406030204" pitchFamily="18" charset="0"/>
                <a:cs typeface="Times New Roman" pitchFamily="18" charset="0"/>
              </a:rPr>
              <a:t>Cases involving fraud, fabrication of documents, forgery, impersonation, coercion, etc</a:t>
            </a:r>
            <a:r>
              <a:rPr lang="en-US" sz="3000" dirty="0" smtClean="0">
                <a:latin typeface="Cambria" panose="02040503050406030204" pitchFamily="18" charset="0"/>
                <a:cs typeface="Times New Roman" pitchFamily="18" charset="0"/>
              </a:rPr>
              <a:t>.</a:t>
            </a:r>
          </a:p>
          <a:p>
            <a:pPr algn="just">
              <a:lnSpc>
                <a:spcPct val="150000"/>
              </a:lnSpc>
            </a:pPr>
            <a:r>
              <a:rPr lang="en-US" sz="3000" dirty="0" smtClean="0">
                <a:latin typeface="Cambria" panose="02040503050406030204" pitchFamily="18" charset="0"/>
                <a:cs typeface="Times New Roman" pitchFamily="18" charset="0"/>
              </a:rPr>
              <a:t>Claims </a:t>
            </a:r>
            <a:r>
              <a:rPr lang="en-US" sz="3000" dirty="0">
                <a:latin typeface="Cambria" panose="02040503050406030204" pitchFamily="18" charset="0"/>
                <a:cs typeface="Times New Roman" pitchFamily="18" charset="0"/>
              </a:rPr>
              <a:t>against minors, mentally challenged and suits for declaration of title against the government</a:t>
            </a:r>
          </a:p>
          <a:p>
            <a:pPr algn="just">
              <a:lnSpc>
                <a:spcPct val="150000"/>
              </a:lnSpc>
            </a:pPr>
            <a:r>
              <a:rPr lang="en-US" sz="3000" dirty="0">
                <a:latin typeface="Cambria" panose="02040503050406030204" pitchFamily="18" charset="0"/>
                <a:cs typeface="Times New Roman" pitchFamily="18" charset="0"/>
              </a:rPr>
              <a:t>Cases involving </a:t>
            </a:r>
            <a:r>
              <a:rPr lang="en-US" sz="3000" dirty="0" smtClean="0">
                <a:latin typeface="Cambria" panose="02040503050406030204" pitchFamily="18" charset="0"/>
                <a:cs typeface="Times New Roman" pitchFamily="18" charset="0"/>
              </a:rPr>
              <a:t>prosecution</a:t>
            </a:r>
          </a:p>
          <a:p>
            <a:pPr marL="82296" indent="0" algn="just">
              <a:lnSpc>
                <a:spcPct val="150000"/>
              </a:lnSpc>
              <a:buNone/>
            </a:pPr>
            <a:r>
              <a:rPr lang="en-US" sz="3000" dirty="0" smtClean="0">
                <a:cs typeface="Times New Roman" pitchFamily="18" charset="0"/>
              </a:rPr>
              <a:t>   </a:t>
            </a:r>
            <a:r>
              <a:rPr lang="en-US" sz="3000" dirty="0" smtClean="0">
                <a:latin typeface="Cambria" panose="02040503050406030204" pitchFamily="18" charset="0"/>
                <a:cs typeface="Times New Roman" pitchFamily="18" charset="0"/>
              </a:rPr>
              <a:t>of </a:t>
            </a:r>
            <a:r>
              <a:rPr lang="en-US" sz="3000" dirty="0">
                <a:latin typeface="Cambria" panose="02040503050406030204" pitchFamily="18" charset="0"/>
                <a:cs typeface="Times New Roman" pitchFamily="18" charset="0"/>
              </a:rPr>
              <a:t>criminal offences</a:t>
            </a:r>
          </a:p>
          <a:p>
            <a:endParaRPr lang="en-IN"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660233" y="4797152"/>
            <a:ext cx="1800200" cy="192463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4" name="Title 1"/>
          <p:cNvSpPr>
            <a:spLocks noGrp="1"/>
          </p:cNvSpPr>
          <p:nvPr>
            <p:ph type="title"/>
          </p:nvPr>
        </p:nvSpPr>
        <p:spPr>
          <a:xfrm>
            <a:off x="899592" y="274638"/>
            <a:ext cx="8244408" cy="1143000"/>
          </a:xfrm>
        </p:spPr>
        <p:txBody>
          <a:bodyPr>
            <a:noAutofit/>
          </a:bodyPr>
          <a:lstStyle/>
          <a:p>
            <a:r>
              <a:rPr lang="en-US" sz="3600" dirty="0" smtClean="0">
                <a:cs typeface="Times New Roman" pitchFamily="18" charset="0"/>
              </a:rPr>
              <a:t>CASES </a:t>
            </a:r>
            <a:r>
              <a:rPr lang="en-US" sz="3600" u="sng" dirty="0" smtClean="0">
                <a:cs typeface="Times New Roman" pitchFamily="18" charset="0"/>
              </a:rPr>
              <a:t>NOT </a:t>
            </a:r>
            <a:r>
              <a:rPr lang="en-US" sz="3600" u="sng" dirty="0">
                <a:cs typeface="Times New Roman" pitchFamily="18" charset="0"/>
              </a:rPr>
              <a:t>SUITABLE</a:t>
            </a:r>
            <a:r>
              <a:rPr lang="en-US" sz="3600" dirty="0">
                <a:cs typeface="Times New Roman" pitchFamily="18" charset="0"/>
              </a:rPr>
              <a:t> FOR MEDIATION</a:t>
            </a:r>
            <a:endParaRPr lang="en-IN" sz="36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6649140"/>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dirty="0" smtClean="0">
                <a:latin typeface="Cambria" panose="02040503050406030204" pitchFamily="18" charset="0"/>
                <a:cs typeface="Times New Roman" pitchFamily="18" charset="0"/>
              </a:rPr>
              <a:t>STATUTORY PROVISIONS RELATING TO MEDIATION</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628800"/>
            <a:ext cx="7890080" cy="4619600"/>
          </a:xfrm>
        </p:spPr>
        <p:txBody>
          <a:bodyPr>
            <a:normAutofit fontScale="85000" lnSpcReduction="10000"/>
          </a:bodyPr>
          <a:lstStyle/>
          <a:p>
            <a:pPr marL="0" indent="0" algn="ctr">
              <a:buNone/>
            </a:pPr>
            <a:r>
              <a:rPr lang="en-GB" b="1" u="sng" dirty="0">
                <a:latin typeface="Cambria" panose="02040503050406030204" pitchFamily="18" charset="0"/>
                <a:cs typeface="Times New Roman" pitchFamily="18" charset="0"/>
              </a:rPr>
              <a:t>Code of Civil </a:t>
            </a:r>
            <a:r>
              <a:rPr lang="en-GB" b="1" u="sng" dirty="0" smtClean="0">
                <a:latin typeface="Cambria" panose="02040503050406030204" pitchFamily="18" charset="0"/>
                <a:cs typeface="Times New Roman" pitchFamily="18" charset="0"/>
              </a:rPr>
              <a:t>Procedure, 1908</a:t>
            </a:r>
          </a:p>
          <a:p>
            <a:pPr marL="0" indent="0" algn="ctr">
              <a:buNone/>
            </a:pPr>
            <a:endParaRPr lang="en-GB" dirty="0" smtClean="0">
              <a:latin typeface="Cambria" panose="02040503050406030204" pitchFamily="18" charset="0"/>
              <a:cs typeface="Times New Roman" pitchFamily="18" charset="0"/>
            </a:endParaRPr>
          </a:p>
          <a:p>
            <a:pPr algn="just">
              <a:lnSpc>
                <a:spcPct val="150000"/>
              </a:lnSpc>
            </a:pPr>
            <a:r>
              <a:rPr lang="en-GB" sz="3000" dirty="0" smtClean="0">
                <a:latin typeface="Cambria" panose="02040503050406030204" pitchFamily="18" charset="0"/>
                <a:cs typeface="Times New Roman" pitchFamily="18" charset="0"/>
              </a:rPr>
              <a:t>The Code of civil Procedure </a:t>
            </a:r>
            <a:r>
              <a:rPr lang="en-GB" sz="3000" dirty="0">
                <a:latin typeface="Cambria" panose="02040503050406030204" pitchFamily="18" charset="0"/>
                <a:cs typeface="Times New Roman" pitchFamily="18" charset="0"/>
              </a:rPr>
              <a:t>(Amendment) Act, 1999, amended section 89 of the CPC with effect from 1.7.2002 whereby mediation was envisaged as one of the modes of settlement of </a:t>
            </a:r>
            <a:r>
              <a:rPr lang="en-GB" sz="3000" dirty="0" smtClean="0">
                <a:latin typeface="Cambria" panose="02040503050406030204" pitchFamily="18" charset="0"/>
                <a:cs typeface="Times New Roman" pitchFamily="18" charset="0"/>
              </a:rPr>
              <a:t>disputes on </a:t>
            </a:r>
            <a:r>
              <a:rPr lang="en-GB" sz="3000" dirty="0">
                <a:latin typeface="Cambria" panose="02040503050406030204" pitchFamily="18" charset="0"/>
                <a:cs typeface="Times New Roman" pitchFamily="18" charset="0"/>
              </a:rPr>
              <a:t>the recommendation of the Law Commission of India and the Justice Malimath Committee. </a:t>
            </a:r>
            <a:endParaRPr lang="en-IN" sz="3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708852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Content Placeholder 4" descr="PROCEDURE OF MED.jpg"/>
          <p:cNvPicPr>
            <a:picLocks noGrp="1" noChangeAspect="1"/>
          </p:cNvPicPr>
          <p:nvPr>
            <p:ph idx="1"/>
          </p:nvPr>
        </p:nvPicPr>
        <p:blipFill>
          <a:blip r:embed="rId3" cstate="print"/>
          <a:stretch>
            <a:fillRect/>
          </a:stretch>
        </p:blipFill>
        <p:spPr>
          <a:xfrm>
            <a:off x="1331640" y="1196752"/>
            <a:ext cx="8392536" cy="5661248"/>
          </a:xfrm>
        </p:spPr>
      </p:pic>
      <p:sp>
        <p:nvSpPr>
          <p:cNvPr id="7" name="Title 1"/>
          <p:cNvSpPr>
            <a:spLocks noGrp="1"/>
          </p:cNvSpPr>
          <p:nvPr>
            <p:ph type="title"/>
          </p:nvPr>
        </p:nvSpPr>
        <p:spPr>
          <a:xfrm>
            <a:off x="1022920" y="274638"/>
            <a:ext cx="8229600" cy="778098"/>
          </a:xfrm>
        </p:spPr>
        <p:txBody>
          <a:bodyPr>
            <a:normAutofit/>
          </a:bodyPr>
          <a:lstStyle/>
          <a:p>
            <a:r>
              <a:rPr lang="en-US" sz="4000" dirty="0" smtClean="0">
                <a:latin typeface="Cambria" panose="02040503050406030204" pitchFamily="18" charset="0"/>
                <a:cs typeface="Times New Roman" pitchFamily="18" charset="0"/>
              </a:rPr>
              <a:t>  PROCESS OF MEDIATION</a:t>
            </a:r>
            <a:endParaRPr lang="en-IN" sz="4000" dirty="0">
              <a:latin typeface="Cambria" panose="02040503050406030204"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3" name="Picture 2"/>
          <p:cNvPicPr>
            <a:picLocks noGrp="1" noChangeAspect="1" noChangeArrowheads="1"/>
          </p:cNvPicPr>
          <p:nvPr>
            <p:ph idx="1"/>
          </p:nvPr>
        </p:nvPicPr>
        <p:blipFill>
          <a:blip r:embed="rId3" cstate="print"/>
          <a:srcRect/>
          <a:stretch>
            <a:fillRect/>
          </a:stretch>
        </p:blipFill>
        <p:spPr>
          <a:xfrm>
            <a:off x="971600" y="404664"/>
            <a:ext cx="7059654" cy="6165304"/>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274638"/>
            <a:ext cx="8229600" cy="778098"/>
          </a:xfrm>
        </p:spPr>
        <p:txBody>
          <a:bodyPr>
            <a:normAutofit/>
          </a:bodyPr>
          <a:lstStyle/>
          <a:p>
            <a:r>
              <a:rPr lang="en-US" sz="4000" dirty="0" smtClean="0">
                <a:latin typeface="Cambria" panose="02040503050406030204" pitchFamily="18" charset="0"/>
                <a:cs typeface="Times New Roman" pitchFamily="18" charset="0"/>
              </a:rPr>
              <a:t>ADVANTAGES OF MEDIATION</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971600" y="1268760"/>
            <a:ext cx="4176464" cy="5589240"/>
          </a:xfrm>
        </p:spPr>
        <p:txBody>
          <a:bodyPr>
            <a:noAutofit/>
          </a:bodyPr>
          <a:lstStyle/>
          <a:p>
            <a:pPr>
              <a:lnSpc>
                <a:spcPct val="150000"/>
              </a:lnSpc>
            </a:pPr>
            <a:r>
              <a:rPr lang="en-IN" sz="2800" dirty="0" smtClean="0">
                <a:latin typeface="Cambria" panose="02040503050406030204" pitchFamily="18" charset="0"/>
                <a:cs typeface="Times New Roman" pitchFamily="18" charset="0"/>
              </a:rPr>
              <a:t>Flexible </a:t>
            </a:r>
            <a:r>
              <a:rPr lang="en-IN" sz="2800" dirty="0">
                <a:latin typeface="Cambria" panose="02040503050406030204" pitchFamily="18" charset="0"/>
                <a:cs typeface="Times New Roman" pitchFamily="18" charset="0"/>
              </a:rPr>
              <a:t>and informal </a:t>
            </a:r>
            <a:r>
              <a:rPr lang="en-IN" sz="2800" dirty="0" smtClean="0">
                <a:latin typeface="Cambria" panose="02040503050406030204" pitchFamily="18" charset="0"/>
                <a:cs typeface="Times New Roman" pitchFamily="18" charset="0"/>
              </a:rPr>
              <a:t>procedure</a:t>
            </a:r>
          </a:p>
          <a:p>
            <a:pPr>
              <a:lnSpc>
                <a:spcPct val="150000"/>
              </a:lnSpc>
            </a:pPr>
            <a:r>
              <a:rPr lang="en-US" sz="2800" dirty="0" smtClean="0">
                <a:latin typeface="Cambria" panose="02040503050406030204" pitchFamily="18" charset="0"/>
                <a:cs typeface="Times New Roman" pitchFamily="18" charset="0"/>
              </a:rPr>
              <a:t>Voluntary process</a:t>
            </a:r>
            <a:endParaRPr lang="en-IN" sz="2800" dirty="0">
              <a:latin typeface="Cambria" panose="02040503050406030204" pitchFamily="18" charset="0"/>
              <a:cs typeface="Times New Roman" pitchFamily="18" charset="0"/>
            </a:endParaRPr>
          </a:p>
          <a:p>
            <a:pPr>
              <a:lnSpc>
                <a:spcPct val="150000"/>
              </a:lnSpc>
            </a:pPr>
            <a:r>
              <a:rPr lang="en-IN" sz="2800" dirty="0" smtClean="0">
                <a:latin typeface="Cambria" panose="02040503050406030204" pitchFamily="18" charset="0"/>
                <a:cs typeface="Times New Roman" pitchFamily="18" charset="0"/>
              </a:rPr>
              <a:t>Freedom </a:t>
            </a:r>
            <a:r>
              <a:rPr lang="en-IN" sz="2800" dirty="0">
                <a:latin typeface="Cambria" panose="02040503050406030204" pitchFamily="18" charset="0"/>
                <a:cs typeface="Times New Roman" pitchFamily="18" charset="0"/>
              </a:rPr>
              <a:t>to withdraw </a:t>
            </a:r>
            <a:r>
              <a:rPr lang="en-IN" sz="2800" dirty="0" smtClean="0">
                <a:latin typeface="Cambria" panose="02040503050406030204" pitchFamily="18" charset="0"/>
                <a:cs typeface="Times New Roman" pitchFamily="18" charset="0"/>
              </a:rPr>
              <a:t>from mediation</a:t>
            </a:r>
            <a:r>
              <a:rPr lang="en-IN" sz="2800" dirty="0">
                <a:latin typeface="Cambria" panose="02040503050406030204" pitchFamily="18" charset="0"/>
                <a:cs typeface="Times New Roman" pitchFamily="18" charset="0"/>
              </a:rPr>
              <a:t>, without prejudice to </a:t>
            </a:r>
            <a:r>
              <a:rPr lang="en-IN" sz="2800" dirty="0" smtClean="0">
                <a:latin typeface="Cambria" panose="02040503050406030204" pitchFamily="18" charset="0"/>
                <a:cs typeface="Times New Roman" pitchFamily="18" charset="0"/>
              </a:rPr>
              <a:t>the legal position</a:t>
            </a:r>
          </a:p>
          <a:p>
            <a:pPr>
              <a:lnSpc>
                <a:spcPct val="150000"/>
              </a:lnSpc>
            </a:pPr>
            <a:endParaRPr lang="en-IN" sz="2800" dirty="0" smtClean="0">
              <a:latin typeface="Cambria" panose="02040503050406030204"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220072" y="1052736"/>
            <a:ext cx="3744417" cy="558924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03818437"/>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mbria" panose="02040503050406030204" pitchFamily="18" charset="0"/>
                <a:cs typeface="Times New Roman" pitchFamily="18" charset="0"/>
              </a:rPr>
              <a:t>ADVANTAGES OF MEDIATION</a:t>
            </a:r>
            <a:endParaRPr lang="en-IN" sz="4000" dirty="0"/>
          </a:p>
        </p:txBody>
      </p:sp>
      <p:sp>
        <p:nvSpPr>
          <p:cNvPr id="3" name="Content Placeholder 2"/>
          <p:cNvSpPr>
            <a:spLocks noGrp="1"/>
          </p:cNvSpPr>
          <p:nvPr>
            <p:ph idx="1"/>
          </p:nvPr>
        </p:nvSpPr>
        <p:spPr>
          <a:xfrm>
            <a:off x="1043608" y="1340769"/>
            <a:ext cx="7992888" cy="5112568"/>
          </a:xfrm>
        </p:spPr>
        <p:txBody>
          <a:bodyPr>
            <a:noAutofit/>
          </a:bodyPr>
          <a:lstStyle/>
          <a:p>
            <a:pPr algn="just">
              <a:lnSpc>
                <a:spcPct val="150000"/>
              </a:lnSpc>
            </a:pPr>
            <a:r>
              <a:rPr lang="en-IN" sz="2800" dirty="0">
                <a:cs typeface="Times New Roman" pitchFamily="18" charset="0"/>
              </a:rPr>
              <a:t>Direct engagement in negotiating </a:t>
            </a:r>
          </a:p>
          <a:p>
            <a:pPr algn="just">
              <a:lnSpc>
                <a:spcPct val="150000"/>
              </a:lnSpc>
            </a:pPr>
            <a:r>
              <a:rPr lang="en-IN" sz="2800" dirty="0">
                <a:cs typeface="Times New Roman" pitchFamily="18" charset="0"/>
              </a:rPr>
              <a:t>Mediator is a neutral third party</a:t>
            </a:r>
            <a:endParaRPr lang="en-IN" sz="2800" dirty="0" smtClean="0">
              <a:cs typeface="Times New Roman" pitchFamily="18" charset="0"/>
            </a:endParaRPr>
          </a:p>
          <a:p>
            <a:pPr algn="just">
              <a:lnSpc>
                <a:spcPct val="150000"/>
              </a:lnSpc>
            </a:pPr>
            <a:r>
              <a:rPr lang="en-IN" sz="2800" dirty="0" smtClean="0">
                <a:cs typeface="Times New Roman" pitchFamily="18" charset="0"/>
              </a:rPr>
              <a:t>Cost effective</a:t>
            </a:r>
          </a:p>
          <a:p>
            <a:pPr algn="just">
              <a:lnSpc>
                <a:spcPct val="150000"/>
              </a:lnSpc>
            </a:pPr>
            <a:r>
              <a:rPr lang="en-IN" sz="2800" dirty="0" smtClean="0">
                <a:cs typeface="Times New Roman" pitchFamily="18" charset="0"/>
              </a:rPr>
              <a:t>Enhances </a:t>
            </a:r>
            <a:r>
              <a:rPr lang="en-IN" sz="2800" dirty="0">
                <a:cs typeface="Times New Roman" pitchFamily="18" charset="0"/>
              </a:rPr>
              <a:t>the likelihood of the parties continuing their relationship during and after the proceedings</a:t>
            </a:r>
          </a:p>
          <a:p>
            <a:pPr algn="just">
              <a:lnSpc>
                <a:spcPct val="150000"/>
              </a:lnSpc>
            </a:pPr>
            <a:r>
              <a:rPr lang="en-IN" sz="2800" dirty="0">
                <a:cs typeface="Times New Roman" pitchFamily="18" charset="0"/>
              </a:rPr>
              <a:t>Confidentiality is maintained</a:t>
            </a:r>
          </a:p>
          <a:p>
            <a:pPr algn="just">
              <a:lnSpc>
                <a:spcPct val="150000"/>
              </a:lnSpc>
            </a:pPr>
            <a:r>
              <a:rPr lang="en-IN" sz="2800" dirty="0">
                <a:cs typeface="Times New Roman" pitchFamily="18" charset="0"/>
              </a:rPr>
              <a:t>Mediation is simple and flexible</a:t>
            </a:r>
          </a:p>
          <a:p>
            <a:endParaRPr lang="en-IN" sz="28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948264" y="1628800"/>
            <a:ext cx="2195736" cy="18002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9290489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Autofit/>
          </a:bodyPr>
          <a:lstStyle/>
          <a:p>
            <a:r>
              <a:rPr lang="en-US" sz="4000" dirty="0" smtClean="0">
                <a:latin typeface="Cambria" panose="02040503050406030204" pitchFamily="18" charset="0"/>
                <a:cs typeface="Times New Roman" pitchFamily="18" charset="0"/>
              </a:rPr>
              <a:t>HISTORY OF MEDIATION IN INDIA</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700808"/>
            <a:ext cx="8100392" cy="4897760"/>
          </a:xfrm>
        </p:spPr>
        <p:txBody>
          <a:bodyPr>
            <a:noAutofit/>
          </a:bodyPr>
          <a:lstStyle/>
          <a:p>
            <a:pPr marL="0" indent="0" algn="just">
              <a:lnSpc>
                <a:spcPct val="150000"/>
              </a:lnSpc>
              <a:buNone/>
            </a:pPr>
            <a:r>
              <a:rPr lang="en-IN" sz="3000" dirty="0">
                <a:latin typeface="Cambria" panose="02040503050406030204" pitchFamily="18" charset="0"/>
                <a:cs typeface="Times New Roman" pitchFamily="18" charset="0"/>
              </a:rPr>
              <a:t>A</a:t>
            </a:r>
            <a:r>
              <a:rPr lang="en-IN" sz="3000" dirty="0" smtClean="0">
                <a:latin typeface="Cambria" panose="02040503050406030204" pitchFamily="18" charset="0"/>
                <a:cs typeface="Times New Roman" pitchFamily="18" charset="0"/>
              </a:rPr>
              <a:t>ncient </a:t>
            </a:r>
            <a:r>
              <a:rPr lang="en-IN" sz="3000" dirty="0">
                <a:latin typeface="Cambria" panose="02040503050406030204" pitchFamily="18" charset="0"/>
                <a:cs typeface="Times New Roman" pitchFamily="18" charset="0"/>
              </a:rPr>
              <a:t>way of resolving </a:t>
            </a:r>
            <a:r>
              <a:rPr lang="en-IN" sz="3000" dirty="0" smtClean="0">
                <a:latin typeface="Cambria" panose="02040503050406030204" pitchFamily="18" charset="0"/>
                <a:cs typeface="Times New Roman" pitchFamily="18" charset="0"/>
              </a:rPr>
              <a:t>disputes as it finds a mention even in the Vedic India.</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1043608" y="4077072"/>
            <a:ext cx="1728192" cy="2205833"/>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419872" y="4221088"/>
            <a:ext cx="1965007" cy="1555964"/>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7" name="Picture 6" descr="akbar-birbal-4.gif"/>
          <p:cNvPicPr>
            <a:picLocks noChangeAspect="1"/>
          </p:cNvPicPr>
          <p:nvPr/>
        </p:nvPicPr>
        <p:blipFill>
          <a:blip r:embed="rId5" cstate="print"/>
          <a:stretch>
            <a:fillRect/>
          </a:stretch>
        </p:blipFill>
        <p:spPr>
          <a:xfrm>
            <a:off x="6228184" y="3933056"/>
            <a:ext cx="2190750" cy="2085975"/>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7813810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flash/>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8034220" cy="1143000"/>
          </a:xfrm>
        </p:spPr>
        <p:txBody>
          <a:bodyPr>
            <a:normAutofit/>
          </a:bodyPr>
          <a:lstStyle/>
          <a:p>
            <a:r>
              <a:rPr lang="en-US" dirty="0" smtClean="0">
                <a:latin typeface="Cambria" panose="02040503050406030204" pitchFamily="18" charset="0"/>
                <a:cs typeface="Times New Roman" pitchFamily="18" charset="0"/>
              </a:rPr>
              <a:t>NEED FOR MEDIATION IN INDIA</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161926"/>
            <a:ext cx="7920880" cy="4824536"/>
          </a:xfrm>
        </p:spPr>
        <p:txBody>
          <a:bodyPr>
            <a:normAutofit fontScale="92500"/>
          </a:bodyPr>
          <a:lstStyle/>
          <a:p>
            <a:pPr marL="225425" indent="-225425" algn="just">
              <a:lnSpc>
                <a:spcPct val="150000"/>
              </a:lnSpc>
            </a:pPr>
            <a:endParaRPr lang="en-US" sz="2800" dirty="0" smtClean="0">
              <a:latin typeface="Cambria" panose="02040503050406030204" pitchFamily="18" charset="0"/>
              <a:cs typeface="Times New Roman" pitchFamily="18" charset="0"/>
            </a:endParaRPr>
          </a:p>
          <a:p>
            <a:pPr marL="225425" indent="-225425" algn="just">
              <a:lnSpc>
                <a:spcPct val="150000"/>
              </a:lnSpc>
            </a:pPr>
            <a:r>
              <a:rPr lang="en-US" sz="2800" dirty="0" smtClean="0">
                <a:latin typeface="Cambria" panose="02040503050406030204" pitchFamily="18" charset="0"/>
                <a:cs typeface="Times New Roman" pitchFamily="18" charset="0"/>
              </a:rPr>
              <a:t>Country of about 1.3billion population</a:t>
            </a:r>
          </a:p>
          <a:p>
            <a:pPr marL="225425" indent="-225425" algn="just">
              <a:lnSpc>
                <a:spcPct val="150000"/>
              </a:lnSpc>
            </a:pPr>
            <a:r>
              <a:rPr lang="en-US" sz="2800" dirty="0" smtClean="0">
                <a:latin typeface="Cambria" panose="02040503050406030204" pitchFamily="18" charset="0"/>
                <a:cs typeface="Times New Roman" pitchFamily="18" charset="0"/>
              </a:rPr>
              <a:t>Unprecedented ‘litigation explosion’</a:t>
            </a:r>
          </a:p>
          <a:p>
            <a:pPr marL="225425" indent="-225425" algn="just">
              <a:lnSpc>
                <a:spcPct val="150000"/>
              </a:lnSpc>
            </a:pPr>
            <a:r>
              <a:rPr lang="en-US" sz="2800" dirty="0" smtClean="0">
                <a:latin typeface="Cambria" panose="02040503050406030204" pitchFamily="18" charset="0"/>
                <a:cs typeface="Times New Roman" pitchFamily="18" charset="0"/>
              </a:rPr>
              <a:t>Liberalization and Globalization also have lead to litigation</a:t>
            </a:r>
          </a:p>
          <a:p>
            <a:pPr marL="225425" indent="-225425" algn="just">
              <a:lnSpc>
                <a:spcPct val="150000"/>
              </a:lnSpc>
            </a:pPr>
            <a:r>
              <a:rPr lang="en-US" sz="2800" dirty="0" smtClean="0">
                <a:latin typeface="Cambria" panose="02040503050406030204" pitchFamily="18" charset="0"/>
                <a:cs typeface="Times New Roman" pitchFamily="18" charset="0"/>
              </a:rPr>
              <a:t>About 100 million Indians waiting for justice</a:t>
            </a:r>
          </a:p>
          <a:p>
            <a:pPr marL="225425" indent="-225425" algn="just">
              <a:lnSpc>
                <a:spcPct val="150000"/>
              </a:lnSpc>
            </a:pPr>
            <a:r>
              <a:rPr lang="en-US" sz="2800" dirty="0" smtClean="0">
                <a:latin typeface="Cambria" panose="02040503050406030204" pitchFamily="18" charset="0"/>
                <a:cs typeface="Times New Roman" pitchFamily="18" charset="0"/>
              </a:rPr>
              <a:t>About 30 million cases pending in different courts</a:t>
            </a:r>
          </a:p>
          <a:p>
            <a:pPr marL="225425" indent="-225425">
              <a:buNone/>
            </a:pPr>
            <a:endParaRPr lang="en-IN"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092280" y="1772816"/>
            <a:ext cx="1913540" cy="1412776"/>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72887896"/>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70892"/>
            <a:ext cx="8229600" cy="1143000"/>
          </a:xfrm>
        </p:spPr>
        <p:txBody>
          <a:bodyPr>
            <a:normAutofit fontScale="90000"/>
          </a:bodyPr>
          <a:lstStyle/>
          <a:p>
            <a:r>
              <a:rPr lang="en-US" dirty="0" smtClean="0">
                <a:latin typeface="Cambria" panose="02040503050406030204" pitchFamily="18" charset="0"/>
                <a:cs typeface="Times New Roman" pitchFamily="18" charset="0"/>
              </a:rPr>
              <a:t>NEED FOR MEDIATION </a:t>
            </a:r>
            <a:br>
              <a:rPr lang="en-US" dirty="0" smtClean="0">
                <a:latin typeface="Cambria" panose="02040503050406030204" pitchFamily="18" charset="0"/>
                <a:cs typeface="Times New Roman" pitchFamily="18" charset="0"/>
              </a:rPr>
            </a:br>
            <a:r>
              <a:rPr lang="en-US" dirty="0" smtClean="0">
                <a:latin typeface="Cambria" panose="02040503050406030204" pitchFamily="18" charset="0"/>
                <a:cs typeface="Times New Roman" pitchFamily="18" charset="0"/>
              </a:rPr>
              <a:t>IN INDIA</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473620"/>
            <a:ext cx="8100392" cy="4752528"/>
          </a:xfrm>
        </p:spPr>
        <p:txBody>
          <a:bodyPr>
            <a:noAutofit/>
          </a:bodyPr>
          <a:lstStyle/>
          <a:p>
            <a:pPr marL="517525" indent="-517525" algn="just">
              <a:lnSpc>
                <a:spcPct val="150000"/>
              </a:lnSpc>
            </a:pPr>
            <a:r>
              <a:rPr lang="en-US" sz="2800" dirty="0" smtClean="0">
                <a:latin typeface="Cambria" panose="02040503050406030204" pitchFamily="18" charset="0"/>
                <a:cs typeface="Times New Roman" pitchFamily="18" charset="0"/>
              </a:rPr>
              <a:t>The </a:t>
            </a:r>
            <a:r>
              <a:rPr lang="en-US" sz="2800" dirty="0">
                <a:latin typeface="Cambria" panose="02040503050406030204" pitchFamily="18" charset="0"/>
                <a:cs typeface="Times New Roman" pitchFamily="18" charset="0"/>
              </a:rPr>
              <a:t>Apex Court of India </a:t>
            </a:r>
            <a:r>
              <a:rPr lang="en-US" sz="2800" dirty="0" smtClean="0">
                <a:latin typeface="Cambria" panose="02040503050406030204" pitchFamily="18" charset="0"/>
                <a:cs typeface="Times New Roman" pitchFamily="18" charset="0"/>
              </a:rPr>
              <a:t>pendency </a:t>
            </a:r>
            <a:r>
              <a:rPr lang="en-US" sz="2800" dirty="0">
                <a:latin typeface="Cambria" panose="02040503050406030204" pitchFamily="18" charset="0"/>
                <a:cs typeface="Times New Roman" pitchFamily="18" charset="0"/>
              </a:rPr>
              <a:t>figures as on July 1, 2014 with 65,970 cases pending for adjudication.</a:t>
            </a:r>
          </a:p>
          <a:p>
            <a:pPr marL="517525" indent="-517525" algn="just">
              <a:lnSpc>
                <a:spcPct val="150000"/>
              </a:lnSpc>
            </a:pPr>
            <a:r>
              <a:rPr lang="en-IN" sz="2800" dirty="0">
                <a:latin typeface="Cambria" panose="02040503050406030204" pitchFamily="18" charset="0"/>
                <a:cs typeface="Times New Roman" pitchFamily="18" charset="0"/>
              </a:rPr>
              <a:t>It will be 2330 by the time Indian courts, working at the current pace, clear the backlog of cases that exists today</a:t>
            </a:r>
            <a:r>
              <a:rPr lang="en-IN" sz="2800" dirty="0" smtClean="0">
                <a:latin typeface="Cambria" panose="02040503050406030204" pitchFamily="18" charset="0"/>
                <a:cs typeface="Times New Roman" pitchFamily="18" charset="0"/>
              </a:rPr>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7161738" y="0"/>
            <a:ext cx="1982262" cy="1484784"/>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9563431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6158" y="0"/>
            <a:ext cx="8229600" cy="1143000"/>
          </a:xfrm>
        </p:spPr>
        <p:txBody>
          <a:bodyPr>
            <a:normAutofit/>
          </a:bodyPr>
          <a:lstStyle/>
          <a:p>
            <a:pPr algn="ctr"/>
            <a:r>
              <a:rPr lang="en-US" sz="4000" dirty="0" smtClean="0">
                <a:latin typeface="Cambria" panose="02040503050406030204" pitchFamily="18" charset="0"/>
                <a:cs typeface="Times New Roman" pitchFamily="18" charset="0"/>
              </a:rPr>
              <a:t>EMERGENCE OF MEDIATION </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772816"/>
            <a:ext cx="7992888" cy="4997152"/>
          </a:xfrm>
        </p:spPr>
        <p:txBody>
          <a:bodyPr>
            <a:normAutofit fontScale="85000" lnSpcReduction="10000"/>
          </a:bodyPr>
          <a:lstStyle/>
          <a:p>
            <a:pPr algn="just">
              <a:lnSpc>
                <a:spcPct val="150000"/>
              </a:lnSpc>
            </a:pPr>
            <a:r>
              <a:rPr lang="en-US" sz="3000" dirty="0" smtClean="0">
                <a:latin typeface="Cambria" panose="02040503050406030204" pitchFamily="18" charset="0"/>
                <a:cs typeface="Times New Roman" pitchFamily="18" charset="0"/>
              </a:rPr>
              <a:t>In 1994-95, </a:t>
            </a:r>
            <a:r>
              <a:rPr lang="en-IN" sz="3000" dirty="0">
                <a:latin typeface="Cambria" panose="02040503050406030204" pitchFamily="18" charset="0"/>
                <a:cs typeface="Times New Roman" pitchFamily="18" charset="0"/>
              </a:rPr>
              <a:t>Supreme Court of India under the leadership of Justice A.H Ahmadi invited </a:t>
            </a:r>
            <a:r>
              <a:rPr lang="en-IN" sz="3000" dirty="0" smtClean="0">
                <a:latin typeface="Cambria" panose="02040503050406030204" pitchFamily="18" charset="0"/>
                <a:cs typeface="Times New Roman" pitchFamily="18" charset="0"/>
              </a:rPr>
              <a:t>USA </a:t>
            </a:r>
            <a:r>
              <a:rPr lang="en-IN" sz="3000" dirty="0">
                <a:latin typeface="Cambria" panose="02040503050406030204" pitchFamily="18" charset="0"/>
                <a:cs typeface="Times New Roman" pitchFamily="18" charset="0"/>
              </a:rPr>
              <a:t>to participate in a national assessment of backlog in civil </a:t>
            </a:r>
            <a:r>
              <a:rPr lang="en-IN" sz="3000" dirty="0" smtClean="0">
                <a:latin typeface="Cambria" panose="02040503050406030204" pitchFamily="18" charset="0"/>
                <a:cs typeface="Times New Roman" pitchFamily="18" charset="0"/>
              </a:rPr>
              <a:t>courts which led to the realisation of the formation of alternate dispute resolution in India.</a:t>
            </a:r>
          </a:p>
          <a:p>
            <a:pPr algn="just">
              <a:lnSpc>
                <a:spcPct val="150000"/>
              </a:lnSpc>
            </a:pPr>
            <a:r>
              <a:rPr lang="en-US" sz="3000" dirty="0" smtClean="0">
                <a:latin typeface="Cambria" panose="02040503050406030204" pitchFamily="18" charset="0"/>
                <a:cs typeface="Times New Roman" pitchFamily="18" charset="0"/>
              </a:rPr>
              <a:t>The procedural reforms suggested were incorporated but lacked efficient implementation.</a:t>
            </a:r>
          </a:p>
          <a:p>
            <a:endParaRPr lang="en-US" dirty="0" smtClean="0">
              <a:latin typeface="Cambria" panose="02040503050406030204"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917870" y="908720"/>
            <a:ext cx="1086177" cy="111750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29976002"/>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96752"/>
            <a:ext cx="8064896" cy="5184576"/>
          </a:xfrm>
        </p:spPr>
        <p:txBody>
          <a:bodyPr>
            <a:normAutofit fontScale="77500" lnSpcReduction="20000"/>
          </a:bodyPr>
          <a:lstStyle/>
          <a:p>
            <a:pPr algn="just">
              <a:lnSpc>
                <a:spcPct val="150000"/>
              </a:lnSpc>
            </a:pPr>
            <a:r>
              <a:rPr lang="en-IN" sz="3000" dirty="0">
                <a:latin typeface="Cambria" panose="02040503050406030204" pitchFamily="18" charset="0"/>
                <a:cs typeface="Times New Roman" pitchFamily="18" charset="0"/>
              </a:rPr>
              <a:t>For this purpose, a Committee headed by former Judge of the Supreme Court and Chairman of the Law Commission of India, Justice M. Jagannadha Rao, was </a:t>
            </a:r>
            <a:r>
              <a:rPr lang="en-IN" sz="3000" dirty="0" smtClean="0">
                <a:latin typeface="Cambria" panose="02040503050406030204" pitchFamily="18" charset="0"/>
                <a:cs typeface="Times New Roman" pitchFamily="18" charset="0"/>
              </a:rPr>
              <a:t>constituted.</a:t>
            </a:r>
          </a:p>
          <a:p>
            <a:pPr algn="just">
              <a:lnSpc>
                <a:spcPct val="150000"/>
              </a:lnSpc>
            </a:pPr>
            <a:endParaRPr lang="en-IN" sz="3000" dirty="0" smtClean="0">
              <a:latin typeface="Cambria" panose="02040503050406030204" pitchFamily="18" charset="0"/>
              <a:cs typeface="Times New Roman" pitchFamily="18" charset="0"/>
            </a:endParaRPr>
          </a:p>
          <a:p>
            <a:pPr algn="just">
              <a:lnSpc>
                <a:spcPct val="150000"/>
              </a:lnSpc>
            </a:pPr>
            <a:r>
              <a:rPr lang="en-IN" sz="3000" dirty="0" smtClean="0">
                <a:latin typeface="Cambria" panose="02040503050406030204" pitchFamily="18" charset="0"/>
                <a:cs typeface="Times New Roman" pitchFamily="18" charset="0"/>
              </a:rPr>
              <a:t>On the basis of the Report, the </a:t>
            </a:r>
            <a:r>
              <a:rPr lang="en-IN" sz="3000" dirty="0">
                <a:latin typeface="Cambria" panose="02040503050406030204" pitchFamily="18" charset="0"/>
                <a:cs typeface="Times New Roman" pitchFamily="18" charset="0"/>
              </a:rPr>
              <a:t>Hon’ble Supreme Court of India has pronounced a landmark decision </a:t>
            </a:r>
            <a:r>
              <a:rPr lang="en-IN" sz="3000" i="1" dirty="0" smtClean="0">
                <a:latin typeface="Cambria" panose="02040503050406030204" pitchFamily="18" charset="0"/>
                <a:cs typeface="Times New Roman" pitchFamily="18" charset="0"/>
              </a:rPr>
              <a:t>Salem </a:t>
            </a:r>
            <a:r>
              <a:rPr lang="en-IN" sz="3000" i="1" dirty="0">
                <a:latin typeface="Cambria" panose="02040503050406030204" pitchFamily="18" charset="0"/>
                <a:cs typeface="Times New Roman" pitchFamily="18" charset="0"/>
              </a:rPr>
              <a:t>Advocate Bar Association, Tamil Nadu v. Union of </a:t>
            </a:r>
            <a:r>
              <a:rPr lang="en-IN" sz="3000" i="1" dirty="0" smtClean="0">
                <a:latin typeface="Cambria" panose="02040503050406030204" pitchFamily="18" charset="0"/>
                <a:cs typeface="Times New Roman" pitchFamily="18" charset="0"/>
              </a:rPr>
              <a:t>India </a:t>
            </a:r>
            <a:r>
              <a:rPr lang="en-IN" sz="3000" dirty="0">
                <a:latin typeface="Cambria" panose="02040503050406030204" pitchFamily="18" charset="0"/>
                <a:cs typeface="Times New Roman" pitchFamily="18" charset="0"/>
              </a:rPr>
              <a:t>(2005), where it held that reference to mediation, conciliation and arbitration are mandatory for court matters. </a:t>
            </a:r>
          </a:p>
        </p:txBody>
      </p:sp>
      <p:sp>
        <p:nvSpPr>
          <p:cNvPr id="4" name="Title 1"/>
          <p:cNvSpPr>
            <a:spLocks noGrp="1"/>
          </p:cNvSpPr>
          <p:nvPr>
            <p:ph type="title"/>
          </p:nvPr>
        </p:nvSpPr>
        <p:spPr>
          <a:xfrm>
            <a:off x="346158" y="0"/>
            <a:ext cx="8229600" cy="1143000"/>
          </a:xfrm>
        </p:spPr>
        <p:txBody>
          <a:bodyPr>
            <a:normAutofit/>
          </a:bodyPr>
          <a:lstStyle/>
          <a:p>
            <a:pPr algn="ctr"/>
            <a:r>
              <a:rPr lang="en-US" sz="4000" dirty="0" smtClean="0">
                <a:latin typeface="Cambria" panose="02040503050406030204" pitchFamily="18" charset="0"/>
                <a:cs typeface="Times New Roman" pitchFamily="18" charset="0"/>
              </a:rPr>
              <a:t>EMERGENCE OF MEDIATION </a:t>
            </a:r>
            <a:endParaRPr lang="en-IN" sz="4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14823111"/>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340768"/>
            <a:ext cx="7437512" cy="4525963"/>
          </a:xfrm>
        </p:spPr>
        <p:txBody>
          <a:bodyPr>
            <a:normAutofit/>
          </a:bodyPr>
          <a:lstStyle/>
          <a:p>
            <a:pPr marL="0" indent="0" algn="just">
              <a:lnSpc>
                <a:spcPct val="150000"/>
              </a:lnSpc>
              <a:buNone/>
            </a:pPr>
            <a:r>
              <a:rPr lang="en-US" sz="2800" dirty="0">
                <a:latin typeface="Cambria" panose="02040503050406030204" pitchFamily="18" charset="0"/>
                <a:cs typeface="Times New Roman" pitchFamily="18" charset="0"/>
              </a:rPr>
              <a:t>The committee headed by Mr. Justice Jagannadha Rao formulated the </a:t>
            </a:r>
            <a:r>
              <a:rPr lang="en-US" sz="2800" dirty="0" smtClean="0">
                <a:latin typeface="Cambria" panose="02040503050406030204" pitchFamily="18" charset="0"/>
                <a:cs typeface="Times New Roman" pitchFamily="18" charset="0"/>
              </a:rPr>
              <a:t>Civil Procedure </a:t>
            </a:r>
            <a:r>
              <a:rPr lang="en-US" sz="2800" dirty="0">
                <a:latin typeface="Cambria" panose="02040503050406030204" pitchFamily="18" charset="0"/>
                <a:cs typeface="Times New Roman" pitchFamily="18" charset="0"/>
              </a:rPr>
              <a:t>ADR Rules and Mediation Rules</a:t>
            </a:r>
            <a:r>
              <a:rPr lang="en-US" sz="2800" dirty="0" smtClean="0">
                <a:latin typeface="Cambria" panose="02040503050406030204" pitchFamily="18" charset="0"/>
                <a:cs typeface="Times New Roman" pitchFamily="18" charset="0"/>
              </a:rPr>
              <a:t>, 2003 </a:t>
            </a:r>
            <a:r>
              <a:rPr lang="en-US" sz="2800" dirty="0">
                <a:latin typeface="Cambria" panose="02040503050406030204" pitchFamily="18" charset="0"/>
                <a:cs typeface="Times New Roman" pitchFamily="18" charset="0"/>
              </a:rPr>
              <a:t>for providing guidelines for conducting mediation proceedings.</a:t>
            </a:r>
            <a:endParaRPr lang="en-IN" sz="2800" dirty="0">
              <a:latin typeface="Cambria" panose="02040503050406030204" pitchFamily="18" charset="0"/>
              <a:cs typeface="Times New Roman" pitchFamily="18" charset="0"/>
            </a:endParaRPr>
          </a:p>
          <a:p>
            <a:pPr marL="0" indent="0">
              <a:buNone/>
            </a:pPr>
            <a:endParaRPr lang="en-IN" sz="2800" dirty="0"/>
          </a:p>
        </p:txBody>
      </p:sp>
      <p:pic>
        <p:nvPicPr>
          <p:cNvPr id="4" name="Picture 3" descr="semnpainau.jpg"/>
          <p:cNvPicPr>
            <a:picLocks noChangeAspect="1"/>
          </p:cNvPicPr>
          <p:nvPr/>
        </p:nvPicPr>
        <p:blipFill>
          <a:blip r:embed="rId2" cstate="print"/>
          <a:stretch>
            <a:fillRect/>
          </a:stretch>
        </p:blipFill>
        <p:spPr>
          <a:xfrm>
            <a:off x="6156176" y="4005064"/>
            <a:ext cx="2622800" cy="2617512"/>
          </a:xfrm>
          <a:prstGeom prst="rect">
            <a:avLst/>
          </a:prstGeom>
        </p:spPr>
      </p:pic>
      <p:sp>
        <p:nvSpPr>
          <p:cNvPr id="2" name="Title 1"/>
          <p:cNvSpPr>
            <a:spLocks noGrp="1"/>
          </p:cNvSpPr>
          <p:nvPr>
            <p:ph type="title"/>
          </p:nvPr>
        </p:nvSpPr>
        <p:spPr/>
        <p:txBody>
          <a:bodyPr/>
          <a:lstStyle/>
          <a:p>
            <a:r>
              <a:rPr lang="en-IN" dirty="0" smtClean="0"/>
              <a:t>EMERGENCE (CONTD.)</a:t>
            </a:r>
            <a:endParaRPr lang="en-IN" dirty="0"/>
          </a:p>
        </p:txBody>
      </p:sp>
      <p:sp>
        <p:nvSpPr>
          <p:cNvPr id="6" name="TextBox 1"/>
          <p:cNvSpPr txBox="1"/>
          <p:nvPr/>
        </p:nvSpPr>
        <p:spPr>
          <a:xfrm flipV="1">
            <a:off x="1475656" y="6857999"/>
            <a:ext cx="7308812" cy="4571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4800" dirty="0" smtClean="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67958018"/>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8100392" cy="1700808"/>
          </a:xfrm>
        </p:spPr>
        <p:txBody>
          <a:bodyPr>
            <a:normAutofit/>
          </a:bodyPr>
          <a:lstStyle/>
          <a:p>
            <a:r>
              <a:rPr lang="en-US" dirty="0" smtClean="0">
                <a:latin typeface="Cambria" panose="02040503050406030204" pitchFamily="18" charset="0"/>
                <a:cs typeface="Times New Roman" pitchFamily="18" charset="0"/>
              </a:rPr>
              <a:t>DIFFERENCE BETWEEN CONCILIATION AND MEDIATION</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827584" y="1609330"/>
            <a:ext cx="8229600" cy="5256584"/>
          </a:xfrm>
        </p:spPr>
        <p:txBody>
          <a:bodyPr>
            <a:normAutofit fontScale="92500" lnSpcReduction="10000"/>
          </a:bodyPr>
          <a:lstStyle/>
          <a:p>
            <a:pPr algn="just">
              <a:lnSpc>
                <a:spcPct val="150000"/>
              </a:lnSpc>
            </a:pPr>
            <a:r>
              <a:rPr lang="en-US" sz="3000" dirty="0" smtClean="0">
                <a:latin typeface="Cambria" panose="02040503050406030204" pitchFamily="18" charset="0"/>
                <a:cs typeface="Times New Roman" pitchFamily="18" charset="0"/>
              </a:rPr>
              <a:t>Difference appears to be more on account of historical usage as conciliation was in vogue before the 1980’s.</a:t>
            </a:r>
          </a:p>
          <a:p>
            <a:pPr algn="just">
              <a:lnSpc>
                <a:spcPct val="150000"/>
              </a:lnSpc>
            </a:pPr>
            <a:r>
              <a:rPr lang="en-US" sz="3000" dirty="0" smtClean="0">
                <a:latin typeface="Cambria" panose="02040503050406030204" pitchFamily="18" charset="0"/>
                <a:cs typeface="Times New Roman" pitchFamily="18" charset="0"/>
              </a:rPr>
              <a:t>Degree of intervention by neutral third party is more in conciliation than mediation.</a:t>
            </a:r>
          </a:p>
          <a:p>
            <a:pPr algn="just">
              <a:lnSpc>
                <a:spcPct val="150000"/>
              </a:lnSpc>
            </a:pPr>
            <a:r>
              <a:rPr lang="en-US" sz="3000" dirty="0" smtClean="0">
                <a:latin typeface="Cambria" panose="02040503050406030204" pitchFamily="18" charset="0"/>
                <a:cs typeface="Times New Roman" pitchFamily="18" charset="0"/>
              </a:rPr>
              <a:t>But in </a:t>
            </a:r>
            <a:r>
              <a:rPr lang="en-US" sz="3000" i="1" dirty="0" smtClean="0">
                <a:latin typeface="Cambria" panose="02040503050406030204" pitchFamily="18" charset="0"/>
                <a:cs typeface="Times New Roman" pitchFamily="18" charset="0"/>
              </a:rPr>
              <a:t>Afcons Infra. Ltd. v. M/s Cherian Varkey Constructions </a:t>
            </a:r>
            <a:r>
              <a:rPr lang="en-US" sz="3000" dirty="0" smtClean="0">
                <a:latin typeface="Cambria" panose="02040503050406030204" pitchFamily="18" charset="0"/>
                <a:cs typeface="Times New Roman" pitchFamily="18" charset="0"/>
              </a:rPr>
              <a:t>(2010) the Supreme Court clarified that mediation is a synonym of conciliation.</a:t>
            </a:r>
            <a:endParaRPr lang="en-IN" sz="3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03237759"/>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556792"/>
            <a:ext cx="8244408" cy="5112568"/>
          </a:xfrm>
        </p:spPr>
        <p:txBody>
          <a:bodyPr>
            <a:normAutofit fontScale="70000" lnSpcReduction="20000"/>
          </a:bodyPr>
          <a:lstStyle/>
          <a:p>
            <a:pPr algn="just">
              <a:lnSpc>
                <a:spcPct val="160000"/>
              </a:lnSpc>
            </a:pPr>
            <a:r>
              <a:rPr lang="en-US" dirty="0" smtClean="0">
                <a:latin typeface="Cambria" panose="02040503050406030204" pitchFamily="18" charset="0"/>
                <a:cs typeface="Times New Roman" pitchFamily="18" charset="0"/>
              </a:rPr>
              <a:t>Order X Rules 1A, 1B and 1C were introduced in 1999 and provided that the court “shall” direct the parties to opt for either modes of settlement in Section 89.</a:t>
            </a:r>
          </a:p>
          <a:p>
            <a:pPr algn="just">
              <a:lnSpc>
                <a:spcPct val="160000"/>
              </a:lnSpc>
            </a:pPr>
            <a:r>
              <a:rPr lang="en-US" dirty="0" smtClean="0">
                <a:latin typeface="Cambria" panose="02040503050406030204" pitchFamily="18" charset="0"/>
                <a:cs typeface="Times New Roman" pitchFamily="18" charset="0"/>
              </a:rPr>
              <a:t>Order XXIII deals with a compromise suit and declares that such settlement will be recorded and a decree will be passed.</a:t>
            </a:r>
          </a:p>
          <a:p>
            <a:pPr algn="just">
              <a:lnSpc>
                <a:spcPct val="160000"/>
              </a:lnSpc>
            </a:pPr>
            <a:r>
              <a:rPr lang="en-US" dirty="0" smtClean="0">
                <a:latin typeface="Cambria" panose="02040503050406030204" pitchFamily="18" charset="0"/>
                <a:cs typeface="Times New Roman" pitchFamily="18" charset="0"/>
              </a:rPr>
              <a:t>Order XXXIIA states that the court will assist parties to arrive at a settlement in every suit relating to family matters.</a:t>
            </a:r>
          </a:p>
          <a:p>
            <a:pPr algn="just">
              <a:lnSpc>
                <a:spcPct val="160000"/>
              </a:lnSpc>
            </a:pPr>
            <a:r>
              <a:rPr lang="en-US" dirty="0">
                <a:cs typeface="Times New Roman" pitchFamily="18" charset="0"/>
              </a:rPr>
              <a:t>Order XXVII and XXXIIA suggest that the court will assist parties to arrive at a settlement in every suit involving dispute with the government or dispute relating to family matters respectively.</a:t>
            </a:r>
          </a:p>
          <a:p>
            <a:pPr algn="just">
              <a:lnSpc>
                <a:spcPct val="160000"/>
              </a:lnSpc>
            </a:pPr>
            <a:endParaRPr lang="en-IN" dirty="0">
              <a:latin typeface="Cambria" panose="02040503050406030204" pitchFamily="18" charset="0"/>
              <a:cs typeface="Times New Roman" pitchFamily="18" charset="0"/>
            </a:endParaRPr>
          </a:p>
        </p:txBody>
      </p:sp>
      <p:sp>
        <p:nvSpPr>
          <p:cNvPr id="4" name="Title 1"/>
          <p:cNvSpPr>
            <a:spLocks noGrp="1"/>
          </p:cNvSpPr>
          <p:nvPr>
            <p:ph type="title"/>
          </p:nvPr>
        </p:nvSpPr>
        <p:spPr>
          <a:xfrm>
            <a:off x="1043608" y="274638"/>
            <a:ext cx="7890080" cy="1143000"/>
          </a:xfrm>
        </p:spPr>
        <p:txBody>
          <a:bodyPr>
            <a:normAutofit fontScale="90000"/>
          </a:bodyPr>
          <a:lstStyle/>
          <a:p>
            <a:r>
              <a:rPr lang="en-US" dirty="0" smtClean="0">
                <a:latin typeface="Cambria" panose="02040503050406030204" pitchFamily="18" charset="0"/>
                <a:cs typeface="Times New Roman" pitchFamily="18" charset="0"/>
              </a:rPr>
              <a:t>STATUTORY PROVISIONS RELATING TO MEDIATION</a:t>
            </a:r>
            <a:endParaRPr lang="en-IN"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67764075"/>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dirty="0" smtClean="0">
                <a:latin typeface="Cambria" panose="02040503050406030204" pitchFamily="18" charset="0"/>
                <a:cs typeface="Times New Roman" pitchFamily="18" charset="0"/>
              </a:rPr>
              <a:t>THE ARBITRATION AND CONCILIATION ACT, 1996</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971600" y="1772816"/>
            <a:ext cx="7962088" cy="4475584"/>
          </a:xfrm>
        </p:spPr>
        <p:txBody>
          <a:bodyPr>
            <a:normAutofit fontScale="92500"/>
          </a:bodyPr>
          <a:lstStyle/>
          <a:p>
            <a:pPr algn="just">
              <a:lnSpc>
                <a:spcPct val="150000"/>
              </a:lnSpc>
            </a:pPr>
            <a:r>
              <a:rPr lang="en-US" sz="3000" dirty="0" smtClean="0">
                <a:latin typeface="Cambria" panose="02040503050406030204" pitchFamily="18" charset="0"/>
                <a:cs typeface="Times New Roman" pitchFamily="18" charset="0"/>
              </a:rPr>
              <a:t>This act replaced the 1940 Act and  incorporated a separate part on conciliation modeled on the lines of the UNCITRAL Conciliation Rules,1980.</a:t>
            </a:r>
          </a:p>
          <a:p>
            <a:pPr algn="just">
              <a:lnSpc>
                <a:spcPct val="150000"/>
              </a:lnSpc>
            </a:pPr>
            <a:r>
              <a:rPr lang="en-US" sz="3000" dirty="0" smtClean="0">
                <a:latin typeface="Cambria" panose="02040503050406030204" pitchFamily="18" charset="0"/>
                <a:cs typeface="Times New Roman" pitchFamily="18" charset="0"/>
              </a:rPr>
              <a:t>Section 30 is a recognition of consensual ADR scheme as even in an arbitration the arbitrator may suggest the parties to reach a settlement.</a:t>
            </a:r>
          </a:p>
          <a:p>
            <a:pPr marL="0" indent="0">
              <a:buNone/>
            </a:pPr>
            <a:endParaRPr lang="en-IN"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14904310"/>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628800"/>
            <a:ext cx="8100392" cy="4619600"/>
          </a:xfrm>
        </p:spPr>
        <p:txBody>
          <a:bodyPr>
            <a:normAutofit/>
          </a:bodyPr>
          <a:lstStyle/>
          <a:p>
            <a:pPr algn="just">
              <a:lnSpc>
                <a:spcPct val="150000"/>
              </a:lnSpc>
            </a:pPr>
            <a:r>
              <a:rPr lang="en-US" sz="3000" dirty="0" smtClean="0">
                <a:latin typeface="Cambria" panose="02040503050406030204" pitchFamily="18" charset="0"/>
                <a:cs typeface="Times New Roman" pitchFamily="18" charset="0"/>
              </a:rPr>
              <a:t>Part III of the Act deals with conciliation which is synonymous with mediation.</a:t>
            </a:r>
          </a:p>
          <a:p>
            <a:pPr algn="just">
              <a:lnSpc>
                <a:spcPct val="150000"/>
              </a:lnSpc>
            </a:pPr>
            <a:r>
              <a:rPr lang="en-US" sz="3000" dirty="0" smtClean="0">
                <a:latin typeface="Cambria" panose="02040503050406030204" pitchFamily="18" charset="0"/>
                <a:cs typeface="Times New Roman" pitchFamily="18" charset="0"/>
              </a:rPr>
              <a:t>Section 74 confers upon the settlement agreement the status and effect of an arbitral award which is enforceable like a decree.</a:t>
            </a:r>
            <a:endParaRPr lang="en-IN" sz="3000" dirty="0">
              <a:latin typeface="Cambria" panose="02040503050406030204" pitchFamily="18" charset="0"/>
              <a:cs typeface="Times New Roman" pitchFamily="18" charset="0"/>
            </a:endParaRPr>
          </a:p>
        </p:txBody>
      </p:sp>
      <p:sp>
        <p:nvSpPr>
          <p:cNvPr id="4" name="Title 1"/>
          <p:cNvSpPr>
            <a:spLocks noGrp="1"/>
          </p:cNvSpPr>
          <p:nvPr>
            <p:ph type="title"/>
          </p:nvPr>
        </p:nvSpPr>
        <p:spPr>
          <a:xfrm>
            <a:off x="1043608" y="274638"/>
            <a:ext cx="7890080" cy="1143000"/>
          </a:xfrm>
        </p:spPr>
        <p:txBody>
          <a:bodyPr>
            <a:normAutofit fontScale="90000"/>
          </a:bodyPr>
          <a:lstStyle/>
          <a:p>
            <a:r>
              <a:rPr lang="en-US" dirty="0" smtClean="0">
                <a:latin typeface="Cambria" panose="02040503050406030204" pitchFamily="18" charset="0"/>
                <a:cs typeface="Times New Roman" pitchFamily="18" charset="0"/>
              </a:rPr>
              <a:t>THE ARBITRATION AND CONCILIATION ACT, 1996</a:t>
            </a:r>
            <a:endParaRPr lang="en-IN"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56599509"/>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mbria" panose="02040503050406030204" pitchFamily="18" charset="0"/>
                <a:cs typeface="Times New Roman" pitchFamily="18" charset="0"/>
              </a:rPr>
              <a:t>INDUSTRIAL DISPUTES ACT,1947</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899592" y="1447800"/>
            <a:ext cx="8034096" cy="4800600"/>
          </a:xfrm>
        </p:spPr>
        <p:txBody>
          <a:bodyPr>
            <a:normAutofit/>
          </a:bodyPr>
          <a:lstStyle/>
          <a:p>
            <a:pPr algn="just">
              <a:lnSpc>
                <a:spcPct val="150000"/>
              </a:lnSpc>
            </a:pPr>
            <a:r>
              <a:rPr lang="en-US" sz="3000" dirty="0" smtClean="0">
                <a:latin typeface="Cambria" panose="02040503050406030204" pitchFamily="18" charset="0"/>
                <a:cs typeface="Times New Roman" pitchFamily="18" charset="0"/>
              </a:rPr>
              <a:t>Provides for appointment of conciliation officers by central or state government.</a:t>
            </a:r>
          </a:p>
          <a:p>
            <a:pPr algn="just">
              <a:lnSpc>
                <a:spcPct val="150000"/>
              </a:lnSpc>
            </a:pPr>
            <a:r>
              <a:rPr lang="en-US" sz="3000" dirty="0" smtClean="0">
                <a:latin typeface="Cambria" panose="02040503050406030204" pitchFamily="18" charset="0"/>
                <a:cs typeface="Times New Roman" pitchFamily="18" charset="0"/>
              </a:rPr>
              <a:t>Where dispute exists, conciliation proceeding may be hold to bring about a settlement.</a:t>
            </a:r>
          </a:p>
          <a:p>
            <a:pPr algn="just">
              <a:lnSpc>
                <a:spcPct val="150000"/>
              </a:lnSpc>
            </a:pPr>
            <a:r>
              <a:rPr lang="en-US" sz="3000" dirty="0" smtClean="0">
                <a:latin typeface="Cambria" panose="02040503050406030204" pitchFamily="18" charset="0"/>
                <a:cs typeface="Times New Roman" pitchFamily="18" charset="0"/>
              </a:rPr>
              <a:t>Provides for confidentiality.</a:t>
            </a:r>
            <a:endParaRPr lang="en-IN" sz="3000" dirty="0">
              <a:latin typeface="Cambria" panose="02040503050406030204" pitchFamily="18" charset="0"/>
              <a:cs typeface="Times New Roman" pitchFamily="18"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417602" y="5055009"/>
            <a:ext cx="3504245" cy="172819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53394826"/>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548680"/>
            <a:ext cx="7920880" cy="5832648"/>
          </a:xfrm>
        </p:spPr>
        <p:txBody>
          <a:bodyPr>
            <a:normAutofit fontScale="85000" lnSpcReduction="10000"/>
          </a:bodyPr>
          <a:lstStyle/>
          <a:p>
            <a:pPr algn="just">
              <a:lnSpc>
                <a:spcPct val="160000"/>
              </a:lnSpc>
            </a:pPr>
            <a:r>
              <a:rPr lang="en-IN" dirty="0">
                <a:latin typeface="Cambria" panose="02040503050406030204" pitchFamily="18" charset="0"/>
                <a:cs typeface="Times New Roman" pitchFamily="18" charset="0"/>
              </a:rPr>
              <a:t>Indian mythology mentions similar steps of </a:t>
            </a:r>
            <a:r>
              <a:rPr lang="en-IN" dirty="0" smtClean="0">
                <a:latin typeface="Cambria" panose="02040503050406030204" pitchFamily="18" charset="0"/>
                <a:cs typeface="Times New Roman" pitchFamily="18" charset="0"/>
              </a:rPr>
              <a:t>resolving </a:t>
            </a:r>
            <a:r>
              <a:rPr lang="en-IN" dirty="0">
                <a:latin typeface="Cambria" panose="02040503050406030204" pitchFamily="18" charset="0"/>
                <a:cs typeface="Times New Roman" pitchFamily="18" charset="0"/>
              </a:rPr>
              <a:t>the dispute during the times of </a:t>
            </a:r>
            <a:r>
              <a:rPr lang="en-IN" i="1" dirty="0">
                <a:latin typeface="Cambria" panose="02040503050406030204" pitchFamily="18" charset="0"/>
                <a:cs typeface="Times New Roman" pitchFamily="18" charset="0"/>
              </a:rPr>
              <a:t>Mahabharata</a:t>
            </a:r>
            <a:r>
              <a:rPr lang="en-IN" dirty="0">
                <a:latin typeface="Cambria" panose="02040503050406030204" pitchFamily="18" charset="0"/>
                <a:cs typeface="Times New Roman" pitchFamily="18" charset="0"/>
              </a:rPr>
              <a:t> and </a:t>
            </a:r>
            <a:r>
              <a:rPr lang="en-IN" i="1" dirty="0">
                <a:latin typeface="Cambria" panose="02040503050406030204" pitchFamily="18" charset="0"/>
                <a:cs typeface="Times New Roman" pitchFamily="18" charset="0"/>
              </a:rPr>
              <a:t>Ramayana</a:t>
            </a:r>
            <a:r>
              <a:rPr lang="en-IN" dirty="0">
                <a:latin typeface="Cambria" panose="02040503050406030204" pitchFamily="18" charset="0"/>
                <a:cs typeface="Times New Roman" pitchFamily="18" charset="0"/>
              </a:rPr>
              <a:t> where Lord Krishna and Lord Hanuman respectively tried to mediate on behalf of the affected party</a:t>
            </a:r>
            <a:r>
              <a:rPr lang="en-IN" dirty="0" smtClean="0">
                <a:latin typeface="Cambria" panose="02040503050406030204" pitchFamily="18" charset="0"/>
                <a:cs typeface="Times New Roman" pitchFamily="18" charset="0"/>
              </a:rPr>
              <a:t>.</a:t>
            </a:r>
            <a:endParaRPr lang="en-IN" dirty="0" smtClean="0">
              <a:cs typeface="Times New Roman" pitchFamily="18" charset="0"/>
            </a:endParaRPr>
          </a:p>
          <a:p>
            <a:pPr algn="just">
              <a:lnSpc>
                <a:spcPct val="160000"/>
              </a:lnSpc>
              <a:buNone/>
            </a:pPr>
            <a:endParaRPr lang="en-IN" dirty="0">
              <a:latin typeface="Cambria" panose="02040503050406030204" pitchFamily="18" charset="0"/>
              <a:cs typeface="Times New Roman" pitchFamily="18" charset="0"/>
            </a:endParaRPr>
          </a:p>
          <a:p>
            <a:pPr algn="just">
              <a:lnSpc>
                <a:spcPct val="160000"/>
              </a:lnSpc>
            </a:pPr>
            <a:r>
              <a:rPr lang="en-IN" dirty="0">
                <a:latin typeface="Cambria" panose="02040503050406030204" pitchFamily="18" charset="0"/>
                <a:cs typeface="Times New Roman" pitchFamily="18" charset="0"/>
              </a:rPr>
              <a:t>Mediation fostered with the rise of Buddhism as Buddha said “</a:t>
            </a:r>
            <a:r>
              <a:rPr lang="en-IN" i="1" dirty="0">
                <a:latin typeface="Cambria" panose="02040503050406030204" pitchFamily="18" charset="0"/>
                <a:cs typeface="Times New Roman" pitchFamily="18" charset="0"/>
              </a:rPr>
              <a:t>better than a thousand hollow words is one word that gives peace</a:t>
            </a:r>
            <a:r>
              <a:rPr lang="en-IN" dirty="0">
                <a:latin typeface="Cambria" panose="02040503050406030204" pitchFamily="18" charset="0"/>
                <a:cs typeface="Times New Roman" pitchFamily="18" charset="0"/>
              </a:rPr>
              <a:t>”.</a:t>
            </a:r>
          </a:p>
          <a:p>
            <a:endParaRPr lang="en-IN"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1107271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55448"/>
            <a:ext cx="6491064" cy="1252728"/>
          </a:xfrm>
        </p:spPr>
        <p:txBody>
          <a:bodyPr>
            <a:normAutofit/>
          </a:bodyPr>
          <a:lstStyle/>
          <a:p>
            <a:r>
              <a:rPr lang="en-US" sz="4000" dirty="0" smtClean="0">
                <a:latin typeface="Cambria" panose="02040503050406030204" pitchFamily="18" charset="0"/>
                <a:cs typeface="Times New Roman" pitchFamily="18" charset="0"/>
              </a:rPr>
              <a:t>FAMILY LAW</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953852" y="1447800"/>
            <a:ext cx="8190148" cy="4800600"/>
          </a:xfrm>
        </p:spPr>
        <p:txBody>
          <a:bodyPr>
            <a:normAutofit/>
          </a:bodyPr>
          <a:lstStyle/>
          <a:p>
            <a:pPr algn="just">
              <a:lnSpc>
                <a:spcPct val="150000"/>
              </a:lnSpc>
            </a:pPr>
            <a:r>
              <a:rPr lang="en-US" sz="3000" dirty="0" smtClean="0">
                <a:latin typeface="Cambria" panose="02040503050406030204" pitchFamily="18" charset="0"/>
                <a:cs typeface="Times New Roman" pitchFamily="18" charset="0"/>
              </a:rPr>
              <a:t>The Hindu Marriage Act, 1955 and The Special Marriage Act, 1954 provide that before the proceedings for any relief the court will make endeavor to bring about reconciliation.</a:t>
            </a:r>
          </a:p>
          <a:p>
            <a:pPr algn="just">
              <a:lnSpc>
                <a:spcPct val="150000"/>
              </a:lnSpc>
            </a:pPr>
            <a:r>
              <a:rPr lang="en-US" sz="3000" dirty="0" smtClean="0">
                <a:latin typeface="Cambria" panose="02040503050406030204" pitchFamily="18" charset="0"/>
                <a:cs typeface="Times New Roman" pitchFamily="18" charset="0"/>
              </a:rPr>
              <a:t>The Family Courts Act, 1984 in its preamble itself talks about settlement.</a:t>
            </a:r>
            <a:endParaRPr lang="en-IN" sz="3000" dirty="0">
              <a:latin typeface="Cambria" panose="02040503050406030204" pitchFamily="18" charset="0"/>
              <a:cs typeface="Times New Roman" pitchFamily="18" charset="0"/>
            </a:endParaRPr>
          </a:p>
        </p:txBody>
      </p:sp>
      <p:pic>
        <p:nvPicPr>
          <p:cNvPr id="4" name="Picture 3" descr="Information-on-Family-Law.jpg"/>
          <p:cNvPicPr>
            <a:picLocks noChangeAspect="1"/>
          </p:cNvPicPr>
          <p:nvPr/>
        </p:nvPicPr>
        <p:blipFill>
          <a:blip r:embed="rId2" cstate="print"/>
          <a:stretch>
            <a:fillRect/>
          </a:stretch>
        </p:blipFill>
        <p:spPr>
          <a:xfrm>
            <a:off x="1" y="0"/>
            <a:ext cx="1907703" cy="1430777"/>
          </a:xfrm>
          <a:prstGeom prst="rect">
            <a:avLst/>
          </a:prstGeom>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50545808"/>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ENCOURAGEMENT OF MEDIATION IN FAMILY DISPUTES</a:t>
            </a:r>
            <a:endParaRPr lang="en-US" dirty="0"/>
          </a:p>
        </p:txBody>
      </p:sp>
      <p:sp>
        <p:nvSpPr>
          <p:cNvPr id="3" name="Content Placeholder 2"/>
          <p:cNvSpPr>
            <a:spLocks noGrp="1"/>
          </p:cNvSpPr>
          <p:nvPr>
            <p:ph idx="1"/>
          </p:nvPr>
        </p:nvSpPr>
        <p:spPr>
          <a:xfrm>
            <a:off x="1259632" y="2057400"/>
            <a:ext cx="7498080" cy="4800600"/>
          </a:xfrm>
        </p:spPr>
        <p:txBody>
          <a:bodyPr>
            <a:normAutofit fontScale="92500"/>
          </a:bodyPr>
          <a:lstStyle/>
          <a:p>
            <a:pPr marL="0" indent="0" algn="just">
              <a:lnSpc>
                <a:spcPct val="150000"/>
              </a:lnSpc>
              <a:buNone/>
            </a:pPr>
            <a:r>
              <a:rPr lang="en-US" dirty="0" smtClean="0">
                <a:latin typeface="Cambria" panose="02040503050406030204" pitchFamily="18" charset="0"/>
                <a:cs typeface="Times New Roman" pitchFamily="18" charset="0"/>
              </a:rPr>
              <a:t>In </a:t>
            </a:r>
            <a:r>
              <a:rPr lang="en-US" i="1" dirty="0" smtClean="0">
                <a:latin typeface="Cambria" panose="02040503050406030204" pitchFamily="18" charset="0"/>
                <a:cs typeface="Times New Roman" pitchFamily="18" charset="0"/>
              </a:rPr>
              <a:t>B.S. Krishnamurthy v. B.S. Nagaraj </a:t>
            </a:r>
            <a:r>
              <a:rPr lang="en-US" dirty="0" smtClean="0">
                <a:latin typeface="Cambria" panose="02040503050406030204" pitchFamily="18" charset="0"/>
                <a:cs typeface="Times New Roman" pitchFamily="18" charset="0"/>
              </a:rPr>
              <a:t>(2010), the Supreme Court speaking through Justice Markandey Katju emphasized the need for lawyers to advise their clients to try mediation especially where family relationships are involved.</a:t>
            </a:r>
            <a:endParaRPr lang="en-IN"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31919958"/>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57781"/>
            <a:ext cx="5421288" cy="1252728"/>
          </a:xfrm>
        </p:spPr>
        <p:txBody>
          <a:bodyPr>
            <a:normAutofit/>
          </a:bodyPr>
          <a:lstStyle/>
          <a:p>
            <a:r>
              <a:rPr lang="en-US" sz="4000" dirty="0" smtClean="0">
                <a:latin typeface="Cambria" panose="02040503050406030204" pitchFamily="18" charset="0"/>
                <a:cs typeface="Times New Roman" pitchFamily="18" charset="0"/>
              </a:rPr>
              <a:t>LOK ADALAT</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441424"/>
            <a:ext cx="7890080" cy="4806976"/>
          </a:xfrm>
        </p:spPr>
        <p:txBody>
          <a:bodyPr>
            <a:normAutofit/>
          </a:bodyPr>
          <a:lstStyle/>
          <a:p>
            <a:pPr marL="0" indent="0" algn="just">
              <a:lnSpc>
                <a:spcPct val="150000"/>
              </a:lnSpc>
              <a:buNone/>
            </a:pPr>
            <a:r>
              <a:rPr lang="en-US" sz="3000" dirty="0" smtClean="0">
                <a:latin typeface="Cambria" panose="02040503050406030204" pitchFamily="18" charset="0"/>
                <a:cs typeface="Times New Roman" pitchFamily="18" charset="0"/>
              </a:rPr>
              <a:t>The Legal Services Authorities Act, 1987 was brought in with the primary purpose of providing free legal services and organizing Lok Adalats for settlement of disputes.</a:t>
            </a:r>
            <a:endParaRPr lang="en-IN" sz="3000" dirty="0">
              <a:latin typeface="Cambria" panose="02040503050406030204" pitchFamily="18" charset="0"/>
              <a:cs typeface="Times New Roman" pitchFamily="18"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796136" y="4365104"/>
            <a:ext cx="2794540" cy="2088232"/>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031468977"/>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cs typeface="Times New Roman" pitchFamily="18" charset="0"/>
              </a:rPr>
              <a:t>CHALLENGES IN INDIAN SOCIETY</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971600" y="1556792"/>
            <a:ext cx="7962088" cy="4691608"/>
          </a:xfrm>
        </p:spPr>
        <p:txBody>
          <a:bodyPr>
            <a:normAutofit fontScale="92500" lnSpcReduction="10000"/>
          </a:bodyPr>
          <a:lstStyle/>
          <a:p>
            <a:pPr algn="just">
              <a:lnSpc>
                <a:spcPct val="150000"/>
              </a:lnSpc>
            </a:pPr>
            <a:r>
              <a:rPr lang="en-US" sz="3000" dirty="0" smtClean="0">
                <a:latin typeface="Cambria" panose="02040503050406030204" pitchFamily="18" charset="0"/>
                <a:cs typeface="Times New Roman" pitchFamily="18" charset="0"/>
              </a:rPr>
              <a:t>Settlement under mediation is not enforceable  unless decreed by the Court.</a:t>
            </a:r>
          </a:p>
          <a:p>
            <a:pPr algn="just">
              <a:lnSpc>
                <a:spcPct val="150000"/>
              </a:lnSpc>
            </a:pPr>
            <a:r>
              <a:rPr lang="en-IN" sz="3000" dirty="0">
                <a:latin typeface="Cambria" panose="02040503050406030204" pitchFamily="18" charset="0"/>
                <a:cs typeface="Times New Roman" pitchFamily="18" charset="0"/>
              </a:rPr>
              <a:t>Indian lawyers view mediation as potentially depriving them of income by settling cases </a:t>
            </a:r>
            <a:r>
              <a:rPr lang="en-IN" sz="3000" dirty="0" smtClean="0">
                <a:latin typeface="Cambria" panose="02040503050406030204" pitchFamily="18" charset="0"/>
                <a:cs typeface="Times New Roman" pitchFamily="18" charset="0"/>
              </a:rPr>
              <a:t>prematurely.</a:t>
            </a:r>
          </a:p>
          <a:p>
            <a:pPr algn="just">
              <a:lnSpc>
                <a:spcPct val="150000"/>
              </a:lnSpc>
            </a:pPr>
            <a:r>
              <a:rPr lang="en-IN" sz="3000" dirty="0">
                <a:latin typeface="Cambria" panose="02040503050406030204" pitchFamily="18" charset="0"/>
                <a:cs typeface="Times New Roman" pitchFamily="18" charset="0"/>
              </a:rPr>
              <a:t>Private litigants, too, may </a:t>
            </a:r>
            <a:r>
              <a:rPr lang="en-IN" sz="3000" dirty="0" smtClean="0">
                <a:latin typeface="Cambria" panose="02040503050406030204" pitchFamily="18" charset="0"/>
                <a:cs typeface="Times New Roman" pitchFamily="18" charset="0"/>
              </a:rPr>
              <a:t>harbour </a:t>
            </a:r>
            <a:r>
              <a:rPr lang="en-IN" sz="3000" dirty="0">
                <a:latin typeface="Cambria" panose="02040503050406030204" pitchFamily="18" charset="0"/>
                <a:cs typeface="Times New Roman" pitchFamily="18" charset="0"/>
              </a:rPr>
              <a:t>anxiety about mediation as an alternative to the court </a:t>
            </a:r>
            <a:r>
              <a:rPr lang="en-IN" sz="3000" dirty="0" smtClean="0">
                <a:latin typeface="Cambria" panose="02040503050406030204" pitchFamily="18" charset="0"/>
                <a:cs typeface="Times New Roman" pitchFamily="18" charset="0"/>
              </a:rPr>
              <a:t>system. </a:t>
            </a:r>
            <a:endParaRPr lang="en-IN" sz="3000"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8346094"/>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(Cont.)</a:t>
            </a:r>
            <a:endParaRPr lang="en-US"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sz="3000" dirty="0">
                <a:latin typeface="Cambria" panose="02040503050406030204" pitchFamily="18" charset="0"/>
                <a:cs typeface="Times New Roman" pitchFamily="18" charset="0"/>
              </a:rPr>
              <a:t>Fearful of exploitation, distrustful of private proceedings, comforted by the familiarity of the court system, insecure about making decisions about their own interests, or interested in vexatious litigation or in delaying the case for economic reasons, some litigants may prefer the lawyer-dominated, public, formal, and evaluative judicial process. </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126295826"/>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8100392" cy="1147528"/>
          </a:xfrm>
        </p:spPr>
        <p:txBody>
          <a:bodyPr>
            <a:normAutofit fontScale="90000"/>
          </a:bodyPr>
          <a:lstStyle/>
          <a:p>
            <a:r>
              <a:rPr lang="en-US" dirty="0" smtClean="0">
                <a:latin typeface="Cambria" panose="02040503050406030204" pitchFamily="18" charset="0"/>
                <a:cs typeface="Times New Roman" pitchFamily="18" charset="0"/>
              </a:rPr>
              <a:t>MEDIATION AS AN EFFECTIVE TOOL </a:t>
            </a:r>
            <a:endParaRPr lang="en-IN"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1043608" y="1556792"/>
            <a:ext cx="8100392" cy="4569371"/>
          </a:xfrm>
        </p:spPr>
        <p:txBody>
          <a:bodyPr>
            <a:normAutofit fontScale="92500" lnSpcReduction="10000"/>
          </a:bodyPr>
          <a:lstStyle/>
          <a:p>
            <a:pPr marL="82296" indent="0" algn="just">
              <a:lnSpc>
                <a:spcPct val="150000"/>
              </a:lnSpc>
              <a:buNone/>
            </a:pPr>
            <a:r>
              <a:rPr lang="en-IN" sz="3000" dirty="0">
                <a:latin typeface="Cambria" panose="02040503050406030204" pitchFamily="18" charset="0"/>
                <a:cs typeface="Times New Roman" pitchFamily="18" charset="0"/>
              </a:rPr>
              <a:t>E</a:t>
            </a:r>
            <a:r>
              <a:rPr lang="en-IN" sz="3000" dirty="0" smtClean="0">
                <a:latin typeface="Cambria" panose="02040503050406030204" pitchFamily="18" charset="0"/>
                <a:cs typeface="Times New Roman" pitchFamily="18" charset="0"/>
              </a:rPr>
              <a:t>xplosion </a:t>
            </a:r>
            <a:r>
              <a:rPr lang="en-IN" sz="3000" dirty="0">
                <a:latin typeface="Cambria" panose="02040503050406030204" pitchFamily="18" charset="0"/>
                <a:cs typeface="Times New Roman" pitchFamily="18" charset="0"/>
              </a:rPr>
              <a:t>of mediation </a:t>
            </a:r>
            <a:r>
              <a:rPr lang="en-IN" sz="3000" dirty="0" smtClean="0">
                <a:latin typeface="Cambria" panose="02040503050406030204" pitchFamily="18" charset="0"/>
                <a:cs typeface="Times New Roman" pitchFamily="18" charset="0"/>
              </a:rPr>
              <a:t>is </a:t>
            </a:r>
            <a:r>
              <a:rPr lang="en-IN" sz="3000" dirty="0">
                <a:latin typeface="Cambria" panose="02040503050406030204" pitchFamily="18" charset="0"/>
                <a:cs typeface="Times New Roman" pitchFamily="18" charset="0"/>
              </a:rPr>
              <a:t>being spearheaded by corporations, as multi-national corporations </a:t>
            </a:r>
            <a:r>
              <a:rPr lang="en-IN" sz="3000" dirty="0" smtClean="0">
                <a:latin typeface="Cambria" panose="02040503050406030204" pitchFamily="18" charset="0"/>
                <a:cs typeface="Times New Roman" pitchFamily="18" charset="0"/>
              </a:rPr>
              <a:t>seek </a:t>
            </a:r>
            <a:r>
              <a:rPr lang="en-IN" sz="3000" dirty="0">
                <a:latin typeface="Cambria" panose="02040503050406030204" pitchFamily="18" charset="0"/>
                <a:cs typeface="Times New Roman" pitchFamily="18" charset="0"/>
              </a:rPr>
              <a:t>quicker, cheaper and less disruptive means for settling internal employer, management and shareholder disputes and external commercial disputes with trade and distribution partners around the world. </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32449595"/>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340768"/>
            <a:ext cx="8100392" cy="4104456"/>
          </a:xfrm>
        </p:spPr>
        <p:txBody>
          <a:bodyPr>
            <a:normAutofit fontScale="85000" lnSpcReduction="10000"/>
          </a:bodyPr>
          <a:lstStyle/>
          <a:p>
            <a:pPr marL="82296" indent="0" algn="just">
              <a:lnSpc>
                <a:spcPct val="150000"/>
              </a:lnSpc>
              <a:buNone/>
            </a:pPr>
            <a:r>
              <a:rPr lang="en-IN" sz="3000" dirty="0">
                <a:latin typeface="Cambria" panose="02040503050406030204" pitchFamily="18" charset="0"/>
                <a:cs typeface="Times New Roman" pitchFamily="18" charset="0"/>
              </a:rPr>
              <a:t>In the few years the since mediation </a:t>
            </a:r>
            <a:r>
              <a:rPr lang="en-IN" sz="3000" dirty="0" smtClean="0">
                <a:latin typeface="Cambria" panose="02040503050406030204" pitchFamily="18" charset="0"/>
                <a:cs typeface="Times New Roman" pitchFamily="18" charset="0"/>
              </a:rPr>
              <a:t>centres </a:t>
            </a:r>
            <a:r>
              <a:rPr lang="en-IN" sz="3000" dirty="0">
                <a:latin typeface="Cambria" panose="02040503050406030204" pitchFamily="18" charset="0"/>
                <a:cs typeface="Times New Roman" pitchFamily="18" charset="0"/>
              </a:rPr>
              <a:t>of Delhi (2005) and Bangalore (2007) have been up and running, approximately 30,969 cases have gone through the mediation process, and 60% of these cases have been settled since then. This has resulted in 18,581 cases being resolved in a matter of two months each instead of years of fighting in the </a:t>
            </a:r>
            <a:r>
              <a:rPr lang="en-IN" sz="3000" dirty="0" smtClean="0">
                <a:latin typeface="Cambria" panose="02040503050406030204" pitchFamily="18" charset="0"/>
                <a:cs typeface="Times New Roman" pitchFamily="18" charset="0"/>
              </a:rPr>
              <a:t>court.</a:t>
            </a:r>
            <a:endParaRPr lang="en-US" sz="3000" dirty="0" smtClean="0">
              <a:latin typeface="Cambria" panose="02040503050406030204" pitchFamily="18" charset="0"/>
              <a:cs typeface="Times New Roman" pitchFamily="18"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696075" y="5229200"/>
            <a:ext cx="2447925" cy="16288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4" name="Title 1"/>
          <p:cNvSpPr>
            <a:spLocks noGrp="1"/>
          </p:cNvSpPr>
          <p:nvPr>
            <p:ph type="title"/>
          </p:nvPr>
        </p:nvSpPr>
        <p:spPr>
          <a:xfrm>
            <a:off x="1043608" y="260648"/>
            <a:ext cx="8100392" cy="1147528"/>
          </a:xfrm>
        </p:spPr>
        <p:txBody>
          <a:bodyPr>
            <a:normAutofit fontScale="90000"/>
          </a:bodyPr>
          <a:lstStyle/>
          <a:p>
            <a:r>
              <a:rPr lang="en-US" dirty="0" smtClean="0">
                <a:latin typeface="Cambria" panose="02040503050406030204" pitchFamily="18" charset="0"/>
                <a:cs typeface="Times New Roman" pitchFamily="18" charset="0"/>
              </a:rPr>
              <a:t>MEDIATION as an EFFECTIVE TOOL </a:t>
            </a:r>
            <a:endParaRPr lang="en-IN"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13862327"/>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962088" cy="1143000"/>
          </a:xfrm>
        </p:spPr>
        <p:txBody>
          <a:bodyPr>
            <a:normAutofit/>
          </a:bodyPr>
          <a:lstStyle/>
          <a:p>
            <a:r>
              <a:rPr lang="en-US" sz="4000" dirty="0" smtClean="0">
                <a:latin typeface="Cambria" panose="02040503050406030204" pitchFamily="18" charset="0"/>
                <a:cs typeface="Times New Roman" pitchFamily="18" charset="0"/>
              </a:rPr>
              <a:t>CONCLUSION</a:t>
            </a:r>
            <a:endParaRPr lang="en-IN" sz="4000" dirty="0">
              <a:latin typeface="Cambria" panose="02040503050406030204" pitchFamily="18" charset="0"/>
              <a:cs typeface="Times New Roman" pitchFamily="18" charset="0"/>
            </a:endParaRPr>
          </a:p>
        </p:txBody>
      </p:sp>
      <p:sp>
        <p:nvSpPr>
          <p:cNvPr id="3" name="Content Placeholder 2"/>
          <p:cNvSpPr>
            <a:spLocks noGrp="1"/>
          </p:cNvSpPr>
          <p:nvPr>
            <p:ph idx="1"/>
          </p:nvPr>
        </p:nvSpPr>
        <p:spPr>
          <a:xfrm>
            <a:off x="971600" y="1447800"/>
            <a:ext cx="7962088" cy="4800600"/>
          </a:xfrm>
        </p:spPr>
        <p:txBody>
          <a:bodyPr>
            <a:normAutofit fontScale="92500" lnSpcReduction="20000"/>
          </a:bodyPr>
          <a:lstStyle/>
          <a:p>
            <a:pPr marL="0" indent="0" algn="just">
              <a:lnSpc>
                <a:spcPct val="150000"/>
              </a:lnSpc>
              <a:buNone/>
            </a:pPr>
            <a:r>
              <a:rPr lang="en-IN" sz="3000" dirty="0">
                <a:latin typeface="Cambria" panose="02040503050406030204" pitchFamily="18" charset="0"/>
                <a:cs typeface="Times New Roman" pitchFamily="18" charset="0"/>
              </a:rPr>
              <a:t>To show the advantages and essence of mediation at present it is considered that the approach of courts sending parties for mandatory mediation may inspire confidence as India is high context society where cultural norms and customs play a vital role in bringing a solution to any dispute and thus only once the parties are send for such mediation they realize its efficacy and uniqueness. </a:t>
            </a:r>
            <a:endParaRPr lang="en-IN" sz="3000" dirty="0" smtClean="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3266205"/>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(Contd.)</a:t>
            </a:r>
            <a:endParaRPr lang="en-US" dirty="0"/>
          </a:p>
        </p:txBody>
      </p:sp>
      <p:sp>
        <p:nvSpPr>
          <p:cNvPr id="3" name="Content Placeholder 2"/>
          <p:cNvSpPr>
            <a:spLocks noGrp="1"/>
          </p:cNvSpPr>
          <p:nvPr>
            <p:ph idx="1"/>
          </p:nvPr>
        </p:nvSpPr>
        <p:spPr>
          <a:xfrm>
            <a:off x="1115616" y="1844824"/>
            <a:ext cx="7498080" cy="4800600"/>
          </a:xfrm>
        </p:spPr>
        <p:txBody>
          <a:bodyPr>
            <a:normAutofit fontScale="85000" lnSpcReduction="20000"/>
          </a:bodyPr>
          <a:lstStyle/>
          <a:p>
            <a:pPr algn="just">
              <a:buNone/>
            </a:pPr>
            <a:r>
              <a:rPr lang="en-IN" dirty="0" smtClean="0">
                <a:cs typeface="Times New Roman" pitchFamily="18" charset="0"/>
              </a:rPr>
              <a:t>	Finally it would be apt to say that Mediation can only be achieved if we understand that this fast paced process of ADR is not an independent procedure but procedure that is connected with the judicial system and that compliments and does not supplant the justice system as a whole. In achieving this level of understanding the litigants must put their faith in court annexed mediation which is a vital element in development and evolution of Mediation as Dispute Resolution system preferred than other systems  prevalent in the legal framework.</a:t>
            </a:r>
          </a:p>
          <a:p>
            <a:pPr algn="just"/>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just">
              <a:lnSpc>
                <a:spcPct val="150000"/>
              </a:lnSpc>
              <a:buNone/>
            </a:pPr>
            <a:endParaRPr lang="en-US" sz="3000" dirty="0" smtClean="0">
              <a:latin typeface="Cambria" panose="02040503050406030204" pitchFamily="18" charset="0"/>
              <a:cs typeface="Times New Roman" pitchFamily="18" charset="0"/>
            </a:endParaRPr>
          </a:p>
          <a:p>
            <a:pPr marL="0" indent="0" algn="just">
              <a:lnSpc>
                <a:spcPct val="150000"/>
              </a:lnSpc>
              <a:buNone/>
            </a:pPr>
            <a:r>
              <a:rPr lang="en-US" sz="8500" dirty="0" smtClean="0">
                <a:latin typeface="Cambria" panose="02040503050406030204" pitchFamily="18" charset="0"/>
                <a:cs typeface="Times New Roman" pitchFamily="18" charset="0"/>
              </a:rPr>
              <a:t>THANK YOU</a:t>
            </a:r>
          </a:p>
          <a:p>
            <a:pPr marL="0" indent="0" algn="just">
              <a:lnSpc>
                <a:spcPct val="150000"/>
              </a:lnSpc>
              <a:buNone/>
            </a:pPr>
            <a:endParaRPr lang="en-US" sz="3000" dirty="0" smtClean="0">
              <a:latin typeface="Cambria" panose="02040503050406030204" pitchFamily="18" charset="0"/>
              <a:cs typeface="Times New Roman" pitchFamily="18" charset="0"/>
            </a:endParaRPr>
          </a:p>
          <a:p>
            <a:pPr marL="0" indent="0" algn="just">
              <a:lnSpc>
                <a:spcPct val="150000"/>
              </a:lnSpc>
              <a:buNone/>
            </a:pPr>
            <a:endParaRPr lang="en-US" sz="3000" dirty="0" smtClean="0">
              <a:latin typeface="Cambria" panose="02040503050406030204" pitchFamily="18" charset="0"/>
              <a:cs typeface="Times New Roman" pitchFamily="18" charset="0"/>
            </a:endParaRPr>
          </a:p>
          <a:p>
            <a:pPr marL="0" indent="0" algn="just">
              <a:lnSpc>
                <a:spcPct val="150000"/>
              </a:lnSpc>
              <a:buNone/>
            </a:pPr>
            <a:r>
              <a:rPr lang="en-US" sz="3000" dirty="0" smtClean="0">
                <a:latin typeface="Cambria" panose="02040503050406030204" pitchFamily="18" charset="0"/>
                <a:cs typeface="Times New Roman" pitchFamily="18" charset="0"/>
              </a:rPr>
              <a:t>-SHASHANK GARG</a:t>
            </a:r>
          </a:p>
          <a:p>
            <a:pPr marL="0" indent="0" algn="just">
              <a:lnSpc>
                <a:spcPct val="150000"/>
              </a:lnSpc>
              <a:buNone/>
            </a:pPr>
            <a:r>
              <a:rPr lang="en-US" sz="3000" dirty="0" smtClean="0">
                <a:latin typeface="Cambria" panose="02040503050406030204" pitchFamily="18" charset="0"/>
                <a:cs typeface="Times New Roman" pitchFamily="18" charset="0"/>
              </a:rPr>
              <a:t> </a:t>
            </a:r>
            <a:endParaRPr lang="en-US" sz="3000" dirty="0">
              <a:latin typeface="Cambria" panose="02040503050406030204" pitchFamily="18" charset="0"/>
              <a:cs typeface="Times New Roman" pitchFamily="18" charset="0"/>
            </a:endParaRPr>
          </a:p>
          <a:p>
            <a:endParaRPr lang="en-IN"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89726966"/>
      </p:ext>
    </p:extLst>
  </p:cSld>
  <p:clrMapOvr>
    <a:masterClrMapping/>
  </p:clrMapOvr>
  <mc:AlternateContent>
    <mc:Choice xmlns:mc="http://schemas.openxmlformats.org/markup-compatibility/2006" xmlns:p14="http://schemas.microsoft.com/office/powerpoint/2010/main" xmlns="" xmlns:p="http://schemas.openxmlformats.org/presentationml/2006/main" xmlns:r="http://schemas.openxmlformats.org/officeDocument/2006/relationships" xmlns:a="http://schemas.openxmlformats.org/drawingml/2006/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962088" cy="1143000"/>
          </a:xfrm>
        </p:spPr>
        <p:txBody>
          <a:bodyPr>
            <a:normAutofit/>
          </a:bodyPr>
          <a:lstStyle/>
          <a:p>
            <a:r>
              <a:rPr lang="en-US" dirty="0" smtClean="0"/>
              <a:t>POST VEDIC PERIOD</a:t>
            </a:r>
            <a:endParaRPr lang="en-US" dirty="0"/>
          </a:p>
        </p:txBody>
      </p:sp>
      <p:sp>
        <p:nvSpPr>
          <p:cNvPr id="3" name="Content Placeholder 2"/>
          <p:cNvSpPr>
            <a:spLocks noGrp="1"/>
          </p:cNvSpPr>
          <p:nvPr>
            <p:ph idx="1"/>
          </p:nvPr>
        </p:nvSpPr>
        <p:spPr>
          <a:xfrm>
            <a:off x="1043608" y="1447800"/>
            <a:ext cx="7992888" cy="4800600"/>
          </a:xfrm>
        </p:spPr>
        <p:txBody>
          <a:bodyPr>
            <a:noAutofit/>
          </a:bodyPr>
          <a:lstStyle/>
          <a:p>
            <a:pPr algn="just"/>
            <a:r>
              <a:rPr lang="en-US" sz="1800" dirty="0" smtClean="0">
                <a:latin typeface="Cambria" panose="02040503050406030204" pitchFamily="18" charset="0"/>
              </a:rPr>
              <a:t>The era of Dharma Shastra's' (Code of Conduct) </a:t>
            </a:r>
          </a:p>
          <a:p>
            <a:pPr algn="just"/>
            <a:endParaRPr lang="en-US" sz="1800" dirty="0" smtClean="0">
              <a:latin typeface="Cambria" panose="02040503050406030204" pitchFamily="18" charset="0"/>
            </a:endParaRPr>
          </a:p>
          <a:p>
            <a:pPr algn="just">
              <a:buNone/>
            </a:pPr>
            <a:r>
              <a:rPr lang="en-US" sz="1800" dirty="0" smtClean="0">
                <a:latin typeface="Cambria" panose="02040503050406030204" pitchFamily="18" charset="0"/>
              </a:rPr>
              <a:t>	The tribunal propounded and set up by a brilliant scholar Yagnavalkya, known as KULA, which dealt with the disputes between members of the family, community, tribes, castes or races.</a:t>
            </a:r>
          </a:p>
          <a:p>
            <a:pPr algn="just"/>
            <a:endParaRPr lang="en-US" sz="1800" dirty="0" smtClean="0">
              <a:latin typeface="Cambria" panose="02040503050406030204" pitchFamily="18" charset="0"/>
            </a:endParaRPr>
          </a:p>
          <a:p>
            <a:pPr algn="just"/>
            <a:r>
              <a:rPr lang="en-US" sz="1800" dirty="0" smtClean="0">
                <a:latin typeface="Cambria" panose="02040503050406030204" pitchFamily="18" charset="0"/>
              </a:rPr>
              <a:t>Another tribunal known as SHRENI, a corporation of artisans following the same business, dealt with their internal disputes. </a:t>
            </a:r>
          </a:p>
          <a:p>
            <a:pPr algn="just"/>
            <a:endParaRPr lang="en-US" sz="1800" dirty="0" smtClean="0">
              <a:latin typeface="Cambria" panose="02040503050406030204" pitchFamily="18" charset="0"/>
            </a:endParaRPr>
          </a:p>
          <a:p>
            <a:pPr algn="just"/>
            <a:r>
              <a:rPr lang="en-US" sz="1800" dirty="0" smtClean="0">
                <a:latin typeface="Cambria" panose="02040503050406030204" pitchFamily="18" charset="0"/>
              </a:rPr>
              <a:t>PUGA was a similar association of traders in any branch of  Commerce. </a:t>
            </a:r>
          </a:p>
          <a:p>
            <a:pPr algn="just"/>
            <a:endParaRPr lang="en-US" sz="1800" dirty="0" smtClean="0">
              <a:latin typeface="Cambria" panose="02040503050406030204" pitchFamily="18" charset="0"/>
            </a:endParaRPr>
          </a:p>
          <a:p>
            <a:pPr algn="just"/>
            <a:r>
              <a:rPr lang="en-US" sz="1800" dirty="0" smtClean="0">
                <a:latin typeface="Cambria" panose="02040503050406030204" pitchFamily="18" charset="0"/>
              </a:rPr>
              <a:t>Parashar, A Scholar, opined that certain questions should be determined by the decisions of a parishad or association or an assembly of the learned. </a:t>
            </a:r>
          </a:p>
          <a:p>
            <a:pPr algn="just">
              <a:buNone/>
            </a:pPr>
            <a:endParaRPr lang="en-US" sz="1800" dirty="0" smtClean="0">
              <a:latin typeface="Cambria" panose="02040503050406030204" pitchFamily="18" charset="0"/>
            </a:endParaRPr>
          </a:p>
          <a:p>
            <a:pPr algn="just">
              <a:buNone/>
            </a:pPr>
            <a:r>
              <a:rPr lang="en-US" sz="1800" b="1" dirty="0" smtClean="0">
                <a:latin typeface="Cambria" panose="02040503050406030204" pitchFamily="18" charset="0"/>
              </a:rPr>
              <a:t>	These associations were invested with the power to decide cases based on principles of justice, equity and good conscience. </a:t>
            </a:r>
            <a:endParaRPr lang="en-US" sz="1800" b="1"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PANCHAYATS AS MEDIATORS</a:t>
            </a:r>
            <a:endParaRPr lang="en-US" dirty="0"/>
          </a:p>
        </p:txBody>
      </p:sp>
      <p:sp>
        <p:nvSpPr>
          <p:cNvPr id="3" name="Content Placeholder 2"/>
          <p:cNvSpPr>
            <a:spLocks noGrp="1"/>
          </p:cNvSpPr>
          <p:nvPr>
            <p:ph idx="1"/>
          </p:nvPr>
        </p:nvSpPr>
        <p:spPr>
          <a:xfrm>
            <a:off x="899592" y="1772816"/>
            <a:ext cx="8034096" cy="4475584"/>
          </a:xfrm>
        </p:spPr>
        <p:txBody>
          <a:bodyPr>
            <a:normAutofit/>
          </a:bodyPr>
          <a:lstStyle/>
          <a:p>
            <a:pPr marL="118872" indent="0" algn="just">
              <a:buNone/>
            </a:pPr>
            <a:r>
              <a:rPr lang="en-US" sz="2800" dirty="0" smtClean="0">
                <a:latin typeface="Cambria" panose="02040503050406030204" pitchFamily="18" charset="0"/>
              </a:rPr>
              <a:t>One interesting  case often quoted is when two women claimed motherhood of a child, the Mediator suggested cutting the child into two and dividing its body and giving one-half to each woman. The real mother gave up her claim to save the child's life whereas the fake mother agreed to the division. The child was then given to the real mother.</a:t>
            </a:r>
            <a:endParaRPr lang="en-US" sz="2800" dirty="0">
              <a:latin typeface="Cambria" panose="02040503050406030204" pitchFamily="18" charset="0"/>
            </a:endParaRPr>
          </a:p>
        </p:txBody>
      </p:sp>
      <p:sp>
        <p:nvSpPr>
          <p:cNvPr id="4" name="Rectangle 3"/>
          <p:cNvSpPr/>
          <p:nvPr/>
        </p:nvSpPr>
        <p:spPr>
          <a:xfrm>
            <a:off x="5508103" y="5928494"/>
            <a:ext cx="3365793" cy="369332"/>
          </a:xfrm>
          <a:prstGeom prst="rect">
            <a:avLst/>
          </a:prstGeom>
        </p:spPr>
        <p:txBody>
          <a:bodyPr wrap="none">
            <a:spAutoFit/>
          </a:bodyPr>
          <a:lstStyle/>
          <a:p>
            <a:r>
              <a:rPr lang="en-IN" b="1" dirty="0" smtClean="0">
                <a:latin typeface="Cambria" panose="02040503050406030204" pitchFamily="18" charset="0"/>
              </a:rPr>
              <a:t>Refer to Judgment </a:t>
            </a:r>
            <a:r>
              <a:rPr lang="en-IN" b="1" dirty="0">
                <a:latin typeface="Cambria" panose="02040503050406030204" pitchFamily="18" charset="0"/>
              </a:rPr>
              <a:t>of Solomon</a:t>
            </a:r>
            <a:endParaRPr lang="en-IN"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8034096" cy="1143000"/>
          </a:xfrm>
        </p:spPr>
        <p:txBody>
          <a:bodyPr>
            <a:normAutofit/>
          </a:bodyPr>
          <a:lstStyle/>
          <a:p>
            <a:r>
              <a:rPr lang="en-US" dirty="0" smtClean="0"/>
              <a:t>   PRE-BRITISH RULE IN INDIA</a:t>
            </a:r>
            <a:endParaRPr lang="en-US" dirty="0"/>
          </a:p>
        </p:txBody>
      </p:sp>
      <p:sp>
        <p:nvSpPr>
          <p:cNvPr id="3" name="Content Placeholder 2"/>
          <p:cNvSpPr>
            <a:spLocks noGrp="1"/>
          </p:cNvSpPr>
          <p:nvPr>
            <p:ph idx="1"/>
          </p:nvPr>
        </p:nvSpPr>
        <p:spPr>
          <a:xfrm>
            <a:off x="1043608" y="1700808"/>
            <a:ext cx="7890080" cy="4800600"/>
          </a:xfrm>
        </p:spPr>
        <p:txBody>
          <a:bodyPr/>
          <a:lstStyle/>
          <a:p>
            <a:pPr marL="118872" indent="0" algn="just">
              <a:buNone/>
            </a:pPr>
            <a:r>
              <a:rPr lang="en-US" dirty="0" smtClean="0">
                <a:latin typeface="Cambria" panose="02040503050406030204" pitchFamily="18" charset="0"/>
              </a:rPr>
              <a:t>The Mahajans were respected, impartial and prudent businessmen who used to resolve the disputes between merchants through mediation.</a:t>
            </a:r>
          </a:p>
          <a:p>
            <a:pPr algn="just"/>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dirty="0" smtClean="0"/>
              <a:t>MEDIATION UNDER THE COLONIAL RULE </a:t>
            </a:r>
            <a:endParaRPr lang="en-US" dirty="0"/>
          </a:p>
        </p:txBody>
      </p:sp>
      <p:sp>
        <p:nvSpPr>
          <p:cNvPr id="3" name="Content Placeholder 2"/>
          <p:cNvSpPr>
            <a:spLocks noGrp="1"/>
          </p:cNvSpPr>
          <p:nvPr>
            <p:ph idx="1"/>
          </p:nvPr>
        </p:nvSpPr>
        <p:spPr>
          <a:xfrm>
            <a:off x="1043608" y="1844824"/>
            <a:ext cx="7890080" cy="4403576"/>
          </a:xfrm>
        </p:spPr>
        <p:txBody>
          <a:bodyPr>
            <a:normAutofit/>
          </a:bodyPr>
          <a:lstStyle/>
          <a:p>
            <a:pPr algn="just"/>
            <a:endParaRPr lang="en-US" sz="2800" dirty="0" smtClean="0">
              <a:latin typeface="Cambria" panose="02040503050406030204" pitchFamily="18" charset="0"/>
            </a:endParaRPr>
          </a:p>
          <a:p>
            <a:pPr algn="just">
              <a:buNone/>
            </a:pPr>
            <a:r>
              <a:rPr lang="en-US" sz="2800" dirty="0" smtClean="0">
                <a:latin typeface="Cambria" panose="02040503050406030204" pitchFamily="18" charset="0"/>
              </a:rPr>
              <a:t>	By 1753 India was converted into a British Colony and the British style courts were established in India by 1775. The British ignored local indigenous adjudication procedures and modeled the process in the courts on that of British law courts of the period. </a:t>
            </a:r>
            <a:endParaRPr lang="en-US" sz="2800" dirty="0">
              <a:latin typeface="Cambria" panose="020405030504060302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2671</TotalTime>
  <Words>7213</Words>
  <Application>Microsoft Macintosh PowerPoint</Application>
  <PresentationFormat>On-screen Show (4:3)</PresentationFormat>
  <Paragraphs>533</Paragraphs>
  <Slides>59</Slides>
  <Notes>24</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Solstice</vt:lpstr>
      <vt:lpstr>EMERGING  TRENDS OF  MEDIATION  IN INDIA</vt:lpstr>
      <vt:lpstr>Slide 2</vt:lpstr>
      <vt:lpstr>WHAT IS MEDIATION?</vt:lpstr>
      <vt:lpstr>HISTORY OF MEDIATION IN INDIA</vt:lpstr>
      <vt:lpstr>Slide 5</vt:lpstr>
      <vt:lpstr>POST VEDIC PERIOD</vt:lpstr>
      <vt:lpstr>PANCHAYATS AS MEDIATORS</vt:lpstr>
      <vt:lpstr>   PRE-BRITISH RULE IN INDIA</vt:lpstr>
      <vt:lpstr>MEDIATION UNDER THE COLONIAL RULE </vt:lpstr>
      <vt:lpstr>LEGAL RECOGNITION OF MEDIATION IN INDIA</vt:lpstr>
      <vt:lpstr>DEVELOPMENT AND EVOLUTION OF MEDIATION IN INDIA</vt:lpstr>
      <vt:lpstr>SURVIVAL OF MEDIATION</vt:lpstr>
      <vt:lpstr>BUDILDING A TREND</vt:lpstr>
      <vt:lpstr>KNOW HOW </vt:lpstr>
      <vt:lpstr>ROLE OF THE MCPC </vt:lpstr>
      <vt:lpstr>LAW COMMISSION OF INDIA</vt:lpstr>
      <vt:lpstr>ADVANTAGES OF MEDIATION</vt:lpstr>
      <vt:lpstr>CONCEPT OF MEDIATION IN INDIA</vt:lpstr>
      <vt:lpstr>SUCCESSFUL MEDIATION PROGRAMS IN INDIA</vt:lpstr>
      <vt:lpstr>SUCCESSFUL MEDIATION PROGRAMS IN INDIA</vt:lpstr>
      <vt:lpstr>MEDIATION LAW – AN ANALYSIS</vt:lpstr>
      <vt:lpstr>YEARWISE CASE STATUS </vt:lpstr>
      <vt:lpstr>ACTUAL STATUS OF IN INDIA </vt:lpstr>
      <vt:lpstr>LITIGANT VERSUS LITIGATOR</vt:lpstr>
      <vt:lpstr>Slide 25</vt:lpstr>
      <vt:lpstr>SETTLEMENT AS PER REFERRAL</vt:lpstr>
      <vt:lpstr>SAMPLE STUDY OF A DISTRICT COURT AS PER CASES REFERRED</vt:lpstr>
      <vt:lpstr>CONTD.</vt:lpstr>
      <vt:lpstr>CONTD.</vt:lpstr>
      <vt:lpstr>CASES SUITABLE FOR MEDIATION</vt:lpstr>
      <vt:lpstr>Slide 31</vt:lpstr>
      <vt:lpstr>Slide 32</vt:lpstr>
      <vt:lpstr>CASES NOT SUITABLE FOR MEDIATION</vt:lpstr>
      <vt:lpstr>CASES NOT SUITABLE FOR MEDIATION</vt:lpstr>
      <vt:lpstr>STATUTORY PROVISIONS RELATING TO MEDIATION</vt:lpstr>
      <vt:lpstr>  PROCESS OF MEDIATION</vt:lpstr>
      <vt:lpstr>Slide 37</vt:lpstr>
      <vt:lpstr>ADVANTAGES OF MEDIATION</vt:lpstr>
      <vt:lpstr>ADVANTAGES OF MEDIATION</vt:lpstr>
      <vt:lpstr>NEED FOR MEDIATION IN INDIA</vt:lpstr>
      <vt:lpstr>NEED FOR MEDIATION  IN INDIA</vt:lpstr>
      <vt:lpstr>EMERGENCE OF MEDIATION </vt:lpstr>
      <vt:lpstr>EMERGENCE OF MEDIATION </vt:lpstr>
      <vt:lpstr>EMERGENCE (CONTD.)</vt:lpstr>
      <vt:lpstr>DIFFERENCE BETWEEN CONCILIATION AND MEDIATION</vt:lpstr>
      <vt:lpstr>STATUTORY PROVISIONS RELATING TO MEDIATION</vt:lpstr>
      <vt:lpstr>THE ARBITRATION AND CONCILIATION ACT, 1996</vt:lpstr>
      <vt:lpstr>THE ARBITRATION AND CONCILIATION ACT, 1996</vt:lpstr>
      <vt:lpstr>INDUSTRIAL DISPUTES ACT,1947</vt:lpstr>
      <vt:lpstr>FAMILY LAW</vt:lpstr>
      <vt:lpstr>ENCOURAGEMENT OF MEDIATION IN FAMILY DISPUTES</vt:lpstr>
      <vt:lpstr>LOK ADALAT</vt:lpstr>
      <vt:lpstr>CHALLENGES IN INDIAN SOCIETY</vt:lpstr>
      <vt:lpstr>CHALLENGES (Cont.)</vt:lpstr>
      <vt:lpstr>MEDIATION AS AN EFFECTIVE TOOL </vt:lpstr>
      <vt:lpstr>MEDIATION as an EFFECTIVE TOOL </vt:lpstr>
      <vt:lpstr>CONCLUSION</vt:lpstr>
      <vt:lpstr>CONCLUSION (Contd.)</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EMERGING TRENDS IN INDIA</dc:title>
  <dc:creator>sash</dc:creator>
  <cp:lastModifiedBy>Meghann Sweeney</cp:lastModifiedBy>
  <cp:revision>161</cp:revision>
  <dcterms:created xsi:type="dcterms:W3CDTF">2014-10-14T01:44:22Z</dcterms:created>
  <dcterms:modified xsi:type="dcterms:W3CDTF">2014-10-14T01:45:09Z</dcterms:modified>
</cp:coreProperties>
</file>